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0"/>
  </p:notesMasterIdLst>
  <p:handoutMasterIdLst>
    <p:handoutMasterId r:id="rId31"/>
  </p:handoutMasterIdLst>
  <p:sldIdLst>
    <p:sldId id="276" r:id="rId5"/>
    <p:sldId id="361" r:id="rId6"/>
    <p:sldId id="365" r:id="rId7"/>
    <p:sldId id="392" r:id="rId8"/>
    <p:sldId id="368" r:id="rId9"/>
    <p:sldId id="408" r:id="rId10"/>
    <p:sldId id="399" r:id="rId11"/>
    <p:sldId id="400" r:id="rId12"/>
    <p:sldId id="402" r:id="rId13"/>
    <p:sldId id="403" r:id="rId14"/>
    <p:sldId id="404" r:id="rId15"/>
    <p:sldId id="405" r:id="rId16"/>
    <p:sldId id="406" r:id="rId17"/>
    <p:sldId id="407" r:id="rId18"/>
    <p:sldId id="381" r:id="rId19"/>
    <p:sldId id="382" r:id="rId20"/>
    <p:sldId id="412" r:id="rId21"/>
    <p:sldId id="386" r:id="rId22"/>
    <p:sldId id="387" r:id="rId23"/>
    <p:sldId id="413" r:id="rId24"/>
    <p:sldId id="388" r:id="rId25"/>
    <p:sldId id="414" r:id="rId26"/>
    <p:sldId id="409" r:id="rId27"/>
    <p:sldId id="366" r:id="rId28"/>
    <p:sldId id="352" r:id="rId29"/>
  </p:sldIdLst>
  <p:sldSz cx="12192000" cy="6858000"/>
  <p:notesSz cx="6808788" cy="9940925"/>
  <p:defaultTex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p:defaultTextStyle>
  <p:extLst>
    <p:ext uri="{521415D9-36F7-43E2-AB2F-B90AF26B5E84}">
      <p14:sectionLst xmlns:p14="http://schemas.microsoft.com/office/powerpoint/2010/main">
        <p14:section name="Default Section" id="{00A44F2F-68A0-41B8-AA6B-77AE466320C7}">
          <p14:sldIdLst>
            <p14:sldId id="276"/>
            <p14:sldId id="361"/>
            <p14:sldId id="365"/>
            <p14:sldId id="392"/>
            <p14:sldId id="368"/>
            <p14:sldId id="408"/>
            <p14:sldId id="399"/>
            <p14:sldId id="400"/>
            <p14:sldId id="402"/>
            <p14:sldId id="403"/>
            <p14:sldId id="404"/>
            <p14:sldId id="405"/>
            <p14:sldId id="406"/>
            <p14:sldId id="407"/>
            <p14:sldId id="381"/>
            <p14:sldId id="382"/>
            <p14:sldId id="412"/>
            <p14:sldId id="386"/>
            <p14:sldId id="387"/>
            <p14:sldId id="413"/>
            <p14:sldId id="388"/>
            <p14:sldId id="414"/>
            <p14:sldId id="409"/>
            <p14:sldId id="366"/>
            <p14:sldId id="3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8" userDrawn="1">
          <p15:clr>
            <a:srgbClr val="A4A3A4"/>
          </p15:clr>
        </p15:guide>
        <p15:guide id="4" pos="5972" userDrawn="1">
          <p15:clr>
            <a:srgbClr val="A4A3A4"/>
          </p15:clr>
        </p15:guide>
        <p15:guide id="5" orient="horz" pos="436" userDrawn="1">
          <p15:clr>
            <a:srgbClr val="A4A3A4"/>
          </p15:clr>
        </p15:guide>
        <p15:guide id="6" pos="3205" userDrawn="1">
          <p15:clr>
            <a:srgbClr val="A4A3A4"/>
          </p15:clr>
        </p15:guide>
        <p15:guide id="7" pos="4248"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y Timothy" initials="CT" lastIdx="2" clrIdx="0">
    <p:extLst>
      <p:ext uri="{19B8F6BF-5375-455C-9EA6-DF929625EA0E}">
        <p15:presenceInfo xmlns:p15="http://schemas.microsoft.com/office/powerpoint/2012/main" userId="S-1-5-21-2854862015-1470449784-792596272-57939" providerId="AD"/>
      </p:ext>
    </p:extLst>
  </p:cmAuthor>
  <p:cmAuthor id="2" name="Crowther Daphne" initials="CD" lastIdx="3" clrIdx="1">
    <p:extLst>
      <p:ext uri="{19B8F6BF-5375-455C-9EA6-DF929625EA0E}">
        <p15:presenceInfo xmlns:p15="http://schemas.microsoft.com/office/powerpoint/2012/main" userId="S-1-5-21-2854862015-1470449784-792596272-255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4472C4"/>
    <a:srgbClr val="0078D7"/>
    <a:srgbClr val="969696"/>
    <a:srgbClr val="9999FF"/>
    <a:srgbClr val="72B042"/>
    <a:srgbClr val="737373"/>
    <a:srgbClr val="BAD80A"/>
    <a:srgbClr val="00B29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6" autoAdjust="0"/>
    <p:restoredTop sz="94070" autoAdjust="0"/>
  </p:normalViewPr>
  <p:slideViewPr>
    <p:cSldViewPr>
      <p:cViewPr varScale="1">
        <p:scale>
          <a:sx n="60" d="100"/>
          <a:sy n="60" d="100"/>
        </p:scale>
        <p:origin x="948" y="28"/>
      </p:cViewPr>
      <p:guideLst>
        <p:guide orient="horz" pos="2160"/>
        <p:guide pos="3840"/>
        <p:guide pos="438"/>
        <p:guide pos="5972"/>
        <p:guide orient="horz" pos="436"/>
        <p:guide pos="3205"/>
        <p:guide pos="424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1" d="100"/>
          <a:sy n="81" d="100"/>
        </p:scale>
        <p:origin x="3990"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2"/>
            <a:ext cx="2950476"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686" tIns="45844" rIns="91686" bIns="45844" numCol="1" anchor="t" anchorCtr="0" compatLnSpc="1">
            <a:prstTxWarp prst="textNoShape">
              <a:avLst/>
            </a:prstTxWarp>
          </a:bodyPr>
          <a:lstStyle>
            <a:lvl1pPr>
              <a:defRPr sz="1200">
                <a:latin typeface="Arial" charset="0"/>
              </a:defRPr>
            </a:lvl1pPr>
          </a:lstStyle>
          <a:p>
            <a:endParaRPr lang="en-GB" dirty="0"/>
          </a:p>
        </p:txBody>
      </p:sp>
      <p:sp>
        <p:nvSpPr>
          <p:cNvPr id="9219" name="Rectangle 3"/>
          <p:cNvSpPr>
            <a:spLocks noGrp="1" noChangeArrowheads="1"/>
          </p:cNvSpPr>
          <p:nvPr>
            <p:ph type="dt" sz="quarter" idx="1"/>
          </p:nvPr>
        </p:nvSpPr>
        <p:spPr bwMode="auto">
          <a:xfrm>
            <a:off x="3858313" y="2"/>
            <a:ext cx="2950476"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686" tIns="45844" rIns="91686" bIns="45844" numCol="1" anchor="t" anchorCtr="0" compatLnSpc="1">
            <a:prstTxWarp prst="textNoShape">
              <a:avLst/>
            </a:prstTxWarp>
          </a:bodyPr>
          <a:lstStyle>
            <a:lvl1pPr algn="r">
              <a:defRPr sz="1200">
                <a:latin typeface="Arial" charset="0"/>
              </a:defRPr>
            </a:lvl1pPr>
          </a:lstStyle>
          <a:p>
            <a:endParaRPr lang="en-GB" dirty="0"/>
          </a:p>
        </p:txBody>
      </p:sp>
      <p:sp>
        <p:nvSpPr>
          <p:cNvPr id="9220" name="Rectangle 4"/>
          <p:cNvSpPr>
            <a:spLocks noGrp="1" noChangeArrowheads="1"/>
          </p:cNvSpPr>
          <p:nvPr>
            <p:ph type="ftr" sz="quarter" idx="2"/>
          </p:nvPr>
        </p:nvSpPr>
        <p:spPr bwMode="auto">
          <a:xfrm>
            <a:off x="0" y="9443881"/>
            <a:ext cx="2950476"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686" tIns="45844" rIns="91686" bIns="45844" numCol="1" anchor="b" anchorCtr="0" compatLnSpc="1">
            <a:prstTxWarp prst="textNoShape">
              <a:avLst/>
            </a:prstTxWarp>
          </a:bodyPr>
          <a:lstStyle>
            <a:lvl1pPr>
              <a:defRPr sz="1200">
                <a:latin typeface="Arial" charset="0"/>
              </a:defRPr>
            </a:lvl1pPr>
          </a:lstStyle>
          <a:p>
            <a:endParaRPr lang="en-GB" dirty="0"/>
          </a:p>
        </p:txBody>
      </p:sp>
      <p:sp>
        <p:nvSpPr>
          <p:cNvPr id="9221" name="Rectangle 5"/>
          <p:cNvSpPr>
            <a:spLocks noGrp="1" noChangeArrowheads="1"/>
          </p:cNvSpPr>
          <p:nvPr>
            <p:ph type="sldNum" sz="quarter" idx="3"/>
          </p:nvPr>
        </p:nvSpPr>
        <p:spPr bwMode="auto">
          <a:xfrm>
            <a:off x="3858313" y="9443881"/>
            <a:ext cx="2950476"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686" tIns="45844" rIns="91686" bIns="45844" numCol="1" anchor="b" anchorCtr="0" compatLnSpc="1">
            <a:prstTxWarp prst="textNoShape">
              <a:avLst/>
            </a:prstTxWarp>
          </a:bodyPr>
          <a:lstStyle>
            <a:lvl1pPr algn="r">
              <a:defRPr sz="1200">
                <a:latin typeface="Arial" charset="0"/>
              </a:defRPr>
            </a:lvl1pPr>
          </a:lstStyle>
          <a:p>
            <a:fld id="{C5029E26-3CDE-4E2A-9243-F4CFA73F77C0}" type="slidenum">
              <a:rPr lang="en-GB"/>
              <a:pPr/>
              <a:t>‹#›</a:t>
            </a:fld>
            <a:endParaRPr lang="en-GB" dirty="0"/>
          </a:p>
        </p:txBody>
      </p:sp>
    </p:spTree>
    <p:extLst>
      <p:ext uri="{BB962C8B-B14F-4D97-AF65-F5344CB8AC3E}">
        <p14:creationId xmlns:p14="http://schemas.microsoft.com/office/powerpoint/2010/main" val="5819711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
            <a:ext cx="2950476"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686" tIns="45844" rIns="91686" bIns="45844" numCol="1" anchor="t" anchorCtr="0" compatLnSpc="1">
            <a:prstTxWarp prst="textNoShape">
              <a:avLst/>
            </a:prstTxWarp>
          </a:bodyPr>
          <a:lstStyle>
            <a:lvl1pPr>
              <a:defRPr sz="1200">
                <a:latin typeface="Arial" charset="0"/>
              </a:defRPr>
            </a:lvl1pPr>
          </a:lstStyle>
          <a:p>
            <a:endParaRPr lang="en-GB" dirty="0"/>
          </a:p>
        </p:txBody>
      </p:sp>
      <p:sp>
        <p:nvSpPr>
          <p:cNvPr id="4099" name="Rectangle 3"/>
          <p:cNvSpPr>
            <a:spLocks noGrp="1" noChangeArrowheads="1"/>
          </p:cNvSpPr>
          <p:nvPr>
            <p:ph type="dt" idx="1"/>
          </p:nvPr>
        </p:nvSpPr>
        <p:spPr bwMode="auto">
          <a:xfrm>
            <a:off x="3858313" y="2"/>
            <a:ext cx="2950476"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686" tIns="45844" rIns="91686" bIns="45844" numCol="1" anchor="t" anchorCtr="0" compatLnSpc="1">
            <a:prstTxWarp prst="textNoShape">
              <a:avLst/>
            </a:prstTxWarp>
          </a:bodyPr>
          <a:lstStyle>
            <a:lvl1pPr algn="r">
              <a:defRPr sz="1200">
                <a:latin typeface="Arial" charset="0"/>
              </a:defRPr>
            </a:lvl1pPr>
          </a:lstStyle>
          <a:p>
            <a:endParaRPr lang="en-GB" dirty="0"/>
          </a:p>
        </p:txBody>
      </p:sp>
      <p:sp>
        <p:nvSpPr>
          <p:cNvPr id="4100" name="Rectangle 4"/>
          <p:cNvSpPr>
            <a:spLocks noGrp="1" noRot="1" noChangeAspect="1" noChangeArrowheads="1" noTextEdit="1"/>
          </p:cNvSpPr>
          <p:nvPr>
            <p:ph type="sldImg" idx="2"/>
          </p:nvPr>
        </p:nvSpPr>
        <p:spPr bwMode="auto">
          <a:xfrm>
            <a:off x="90488" y="746125"/>
            <a:ext cx="6627812"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GB" dirty="0"/>
          </a:p>
        </p:txBody>
      </p:sp>
      <p:sp>
        <p:nvSpPr>
          <p:cNvPr id="4101" name="Rectangle 5"/>
          <p:cNvSpPr>
            <a:spLocks noGrp="1" noChangeArrowheads="1"/>
          </p:cNvSpPr>
          <p:nvPr>
            <p:ph type="body" sz="quarter" idx="3"/>
          </p:nvPr>
        </p:nvSpPr>
        <p:spPr bwMode="auto">
          <a:xfrm>
            <a:off x="907842" y="4721943"/>
            <a:ext cx="4993111" cy="44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686" tIns="45844" rIns="91686" bIns="4584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2" name="Rectangle 6"/>
          <p:cNvSpPr>
            <a:spLocks noGrp="1" noChangeArrowheads="1"/>
          </p:cNvSpPr>
          <p:nvPr>
            <p:ph type="ftr" sz="quarter" idx="4"/>
          </p:nvPr>
        </p:nvSpPr>
        <p:spPr bwMode="auto">
          <a:xfrm>
            <a:off x="0" y="9443881"/>
            <a:ext cx="2950476"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686" tIns="45844" rIns="91686" bIns="45844" numCol="1" anchor="b" anchorCtr="0" compatLnSpc="1">
            <a:prstTxWarp prst="textNoShape">
              <a:avLst/>
            </a:prstTxWarp>
          </a:bodyPr>
          <a:lstStyle>
            <a:lvl1pPr>
              <a:defRPr sz="1200">
                <a:latin typeface="Arial" charset="0"/>
              </a:defRPr>
            </a:lvl1pPr>
          </a:lstStyle>
          <a:p>
            <a:endParaRPr lang="en-GB" dirty="0"/>
          </a:p>
        </p:txBody>
      </p:sp>
      <p:sp>
        <p:nvSpPr>
          <p:cNvPr id="4103" name="Rectangle 7"/>
          <p:cNvSpPr>
            <a:spLocks noGrp="1" noChangeArrowheads="1"/>
          </p:cNvSpPr>
          <p:nvPr>
            <p:ph type="sldNum" sz="quarter" idx="5"/>
          </p:nvPr>
        </p:nvSpPr>
        <p:spPr bwMode="auto">
          <a:xfrm>
            <a:off x="3858313" y="9443881"/>
            <a:ext cx="2950476"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686" tIns="45844" rIns="91686" bIns="45844" numCol="1" anchor="b" anchorCtr="0" compatLnSpc="1">
            <a:prstTxWarp prst="textNoShape">
              <a:avLst/>
            </a:prstTxWarp>
          </a:bodyPr>
          <a:lstStyle>
            <a:lvl1pPr algn="r">
              <a:defRPr sz="1200">
                <a:latin typeface="Arial" charset="0"/>
              </a:defRPr>
            </a:lvl1pPr>
          </a:lstStyle>
          <a:p>
            <a:fld id="{4D204273-9E39-4C9A-A251-EF1633DCAA43}" type="slidenum">
              <a:rPr lang="en-GB"/>
              <a:pPr/>
              <a:t>‹#›</a:t>
            </a:fld>
            <a:endParaRPr lang="en-GB" dirty="0"/>
          </a:p>
        </p:txBody>
      </p:sp>
    </p:spTree>
    <p:extLst>
      <p:ext uri="{BB962C8B-B14F-4D97-AF65-F5344CB8AC3E}">
        <p14:creationId xmlns:p14="http://schemas.microsoft.com/office/powerpoint/2010/main" val="2943993271"/>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90" name="Rectangle 2"/>
          <p:cNvSpPr>
            <a:spLocks noGrp="1" noChangeAspect="1" noChangeArrowheads="1"/>
          </p:cNvSpPr>
          <p:nvPr>
            <p:ph type="ctrTitle"/>
          </p:nvPr>
        </p:nvSpPr>
        <p:spPr>
          <a:xfrm>
            <a:off x="914400" y="2286000"/>
            <a:ext cx="10363200" cy="1143000"/>
          </a:xfrm>
          <a:ln>
            <a:noFill/>
          </a:ln>
        </p:spPr>
        <p:txBody>
          <a:bodyPr/>
          <a:lstStyle>
            <a:lvl1pPr algn="l">
              <a:defRPr sz="3600">
                <a:solidFill>
                  <a:srgbClr val="1F497D"/>
                </a:solidFill>
              </a:defRPr>
            </a:lvl1pPr>
          </a:lstStyle>
          <a:p>
            <a:pPr lvl="0"/>
            <a:r>
              <a:rPr lang="en-US" noProof="0"/>
              <a:t>Click to edit Master title style</a:t>
            </a:r>
            <a:endParaRPr lang="en-US" noProof="0" dirty="0"/>
          </a:p>
        </p:txBody>
      </p:sp>
      <p:sp>
        <p:nvSpPr>
          <p:cNvPr id="12291" name="Rectangle 3"/>
          <p:cNvSpPr>
            <a:spLocks noGrp="1" noChangeArrowheads="1"/>
          </p:cNvSpPr>
          <p:nvPr>
            <p:ph type="subTitle" idx="1"/>
          </p:nvPr>
        </p:nvSpPr>
        <p:spPr>
          <a:xfrm>
            <a:off x="914400" y="3457575"/>
            <a:ext cx="10150152" cy="1775048"/>
          </a:xfrm>
        </p:spPr>
        <p:txBody>
          <a:bodyPr/>
          <a:lstStyle>
            <a:lvl1pPr marL="0" indent="0" algn="l">
              <a:buFontTx/>
              <a:buNone/>
              <a:defRPr sz="2000" baseline="0">
                <a:solidFill>
                  <a:schemeClr val="bg2">
                    <a:lumMod val="50000"/>
                  </a:schemeClr>
                </a:solidFill>
              </a:defRPr>
            </a:lvl1pPr>
          </a:lstStyle>
          <a:p>
            <a:pPr lvl="0"/>
            <a:r>
              <a:rPr lang="en-US" noProof="0"/>
              <a:t>Click to edit Master subtitle style</a:t>
            </a:r>
            <a:endParaRPr lang="en-US" noProof="0" dirty="0"/>
          </a:p>
        </p:txBody>
      </p:sp>
      <p:cxnSp>
        <p:nvCxnSpPr>
          <p:cNvPr id="3" name="Straight Connector 2"/>
          <p:cNvCxnSpPr/>
          <p:nvPr userDrawn="1"/>
        </p:nvCxnSpPr>
        <p:spPr bwMode="gray">
          <a:xfrm>
            <a:off x="9696400" y="6453336"/>
            <a:ext cx="0" cy="404664"/>
          </a:xfrm>
          <a:prstGeom prst="line">
            <a:avLst/>
          </a:prstGeom>
          <a:ln>
            <a:solidFill>
              <a:schemeClr val="bg1">
                <a:lumMod val="65000"/>
              </a:schemeClr>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161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7" y="609600"/>
            <a:ext cx="26670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64117" y="609600"/>
            <a:ext cx="77978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357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752474" y="702150"/>
            <a:ext cx="10668000" cy="5607170"/>
          </a:xfrm>
        </p:spPr>
        <p:txBody>
          <a:bodyPr/>
          <a:lstStyle>
            <a:lvl1pPr>
              <a:defRPr>
                <a:solidFill>
                  <a:schemeClr val="bg2">
                    <a:lumMod val="25000"/>
                  </a:schemeClr>
                </a:solidFill>
                <a:latin typeface="Segoe UI" panose="020B0502040204020203" pitchFamily="34" charset="0"/>
                <a:cs typeface="Segoe UI" panose="020B0502040204020203" pitchFamily="34" charset="0"/>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5598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72813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64117" y="1752600"/>
            <a:ext cx="5232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717" y="1752600"/>
            <a:ext cx="5232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8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315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955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0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927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25813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752474" y="-212250"/>
            <a:ext cx="10668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764117" y="1052736"/>
            <a:ext cx="1066800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Line 13"/>
          <p:cNvSpPr>
            <a:spLocks noChangeShapeType="1"/>
          </p:cNvSpPr>
          <p:nvPr/>
        </p:nvSpPr>
        <p:spPr bwMode="auto">
          <a:xfrm>
            <a:off x="0" y="548680"/>
            <a:ext cx="12192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dirty="0"/>
          </a:p>
        </p:txBody>
      </p:sp>
      <p:pic>
        <p:nvPicPr>
          <p:cNvPr id="1038" name="Picture 14" descr="PowerPoint_Graphic"/>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l="938" t="7250" r="1094" b="23872"/>
          <a:stretch/>
        </p:blipFill>
        <p:spPr bwMode="auto">
          <a:xfrm>
            <a:off x="114299" y="6429376"/>
            <a:ext cx="11944351" cy="428625"/>
          </a:xfrm>
          <a:prstGeom prst="rect">
            <a:avLst/>
          </a:prstGeom>
          <a:noFill/>
          <a:extLst>
            <a:ext uri="{909E8E84-426E-40DD-AFC4-6F175D3DCCD1}">
              <a14:hiddenFill xmlns:a14="http://schemas.microsoft.com/office/drawing/2010/main">
                <a:solidFill>
                  <a:srgbClr val="FFFFFF"/>
                </a:solidFill>
              </a14:hiddenFill>
            </a:ext>
          </a:extLst>
        </p:spPr>
      </p:pic>
      <p:sp>
        <p:nvSpPr>
          <p:cNvPr id="1040" name="Text Box 16"/>
          <p:cNvSpPr txBox="1">
            <a:spLocks noChangeArrowheads="1"/>
          </p:cNvSpPr>
          <p:nvPr/>
        </p:nvSpPr>
        <p:spPr bwMode="auto">
          <a:xfrm>
            <a:off x="11277599" y="6462794"/>
            <a:ext cx="781051" cy="39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pPr>
              <a:spcBef>
                <a:spcPct val="50000"/>
              </a:spcBef>
            </a:pPr>
            <a:r>
              <a:rPr lang="en-GB" sz="800" dirty="0">
                <a:latin typeface="+mj-lt"/>
              </a:rPr>
              <a:t>Page </a:t>
            </a:r>
            <a:fld id="{47BA91C2-74BF-4480-8BF1-C44F20807924}" type="slidenum">
              <a:rPr lang="en-GB" sz="800" smtClean="0">
                <a:latin typeface="+mj-lt"/>
              </a:rPr>
              <a:pPr>
                <a:spcBef>
                  <a:spcPct val="50000"/>
                </a:spcBef>
              </a:pPr>
              <a:t>‹#›</a:t>
            </a:fld>
            <a:endParaRPr lang="en-GB" sz="800" dirty="0">
              <a:latin typeface="+mj-lt"/>
            </a:endParaRPr>
          </a:p>
        </p:txBody>
      </p:sp>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5400000">
            <a:off x="9585748" y="3065466"/>
            <a:ext cx="6995160" cy="1192179"/>
          </a:xfrm>
          <a:prstGeom prst="rect">
            <a:avLst/>
          </a:prstGeom>
        </p:spPr>
      </p:pic>
      <p:sp>
        <p:nvSpPr>
          <p:cNvPr id="2" name="Rectangle 1"/>
          <p:cNvSpPr/>
          <p:nvPr userDrawn="1"/>
        </p:nvSpPr>
        <p:spPr bwMode="auto">
          <a:xfrm>
            <a:off x="12864752" y="144899"/>
            <a:ext cx="144016" cy="6995161"/>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
        <p:nvSpPr>
          <p:cNvPr id="6" name="Rectangle 5"/>
          <p:cNvSpPr/>
          <p:nvPr userDrawn="1"/>
        </p:nvSpPr>
        <p:spPr bwMode="auto">
          <a:xfrm>
            <a:off x="46197" y="6475494"/>
            <a:ext cx="3359696" cy="3825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grpSp>
        <p:nvGrpSpPr>
          <p:cNvPr id="5" name="Group 4"/>
          <p:cNvGrpSpPr/>
          <p:nvPr userDrawn="1"/>
        </p:nvGrpSpPr>
        <p:grpSpPr>
          <a:xfrm>
            <a:off x="327236" y="6470074"/>
            <a:ext cx="2659078" cy="367945"/>
            <a:chOff x="2135560" y="2319339"/>
            <a:chExt cx="14592448" cy="2019202"/>
          </a:xfrm>
        </p:grpSpPr>
        <p:pic>
          <p:nvPicPr>
            <p:cNvPr id="1030" name="Picture 6" descr="https://upload.wikimedia.org/wikipedia/commons/thumb/c/cf/ITER_Logo_NoonYellow.svg/500px-ITER_Logo_NoonYellow.svg.png"/>
            <p:cNvPicPr>
              <a:picLocks noChangeAspect="1" noChangeArrowheads="1"/>
            </p:cNvPicPr>
            <p:nvPr userDrawn="1"/>
          </p:nvPicPr>
          <p:blipFill rotWithShape="1">
            <a:blip r:embed="rId15" cstate="print">
              <a:extLst>
                <a:ext uri="{28A0092B-C50C-407E-A947-70E740481C1C}">
                  <a14:useLocalDpi xmlns:a14="http://schemas.microsoft.com/office/drawing/2010/main"/>
                </a:ext>
              </a:extLst>
            </a:blip>
            <a:srcRect/>
            <a:stretch/>
          </p:blipFill>
          <p:spPr bwMode="auto">
            <a:xfrm>
              <a:off x="2135560" y="2319339"/>
              <a:ext cx="4762500" cy="19737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5991217" y="3580058"/>
              <a:ext cx="10736791" cy="758483"/>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24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287338" indent="-287338" algn="just" defTabSz="795338" rtl="0" eaLnBrk="1" fontAlgn="base" hangingPunct="1">
        <a:spcBef>
          <a:spcPct val="20000"/>
        </a:spcBef>
        <a:spcAft>
          <a:spcPct val="0"/>
        </a:spcAft>
        <a:buChar char="•"/>
        <a:defRPr sz="2400">
          <a:solidFill>
            <a:schemeClr val="bg2">
              <a:lumMod val="25000"/>
            </a:schemeClr>
          </a:solidFill>
          <a:latin typeface="Segoe UI" panose="020B0502040204020203" pitchFamily="34" charset="0"/>
          <a:ea typeface="+mn-ea"/>
          <a:cs typeface="Segoe UI" panose="020B0502040204020203" pitchFamily="34" charset="0"/>
        </a:defRPr>
      </a:lvl1pPr>
      <a:lvl2pPr marL="757238" indent="-279400" algn="just" defTabSz="795338" rtl="0" eaLnBrk="1" fontAlgn="base" hangingPunct="1">
        <a:spcBef>
          <a:spcPct val="20000"/>
        </a:spcBef>
        <a:spcAft>
          <a:spcPct val="0"/>
        </a:spcAft>
        <a:buChar char="–"/>
        <a:defRPr sz="2000">
          <a:solidFill>
            <a:schemeClr val="bg2">
              <a:lumMod val="25000"/>
            </a:schemeClr>
          </a:solidFill>
          <a:latin typeface="Segoe UI" panose="020B0502040204020203" pitchFamily="34" charset="0"/>
          <a:cs typeface="Segoe UI" panose="020B0502040204020203" pitchFamily="34" charset="0"/>
        </a:defRPr>
      </a:lvl2pPr>
      <a:lvl3pPr marL="1136650" indent="-188913" algn="just" defTabSz="795338" rtl="0" eaLnBrk="1" fontAlgn="base" hangingPunct="1">
        <a:spcBef>
          <a:spcPct val="20000"/>
        </a:spcBef>
        <a:spcAft>
          <a:spcPct val="0"/>
        </a:spcAft>
        <a:buChar char="•"/>
        <a:defRPr>
          <a:solidFill>
            <a:schemeClr val="bg2">
              <a:lumMod val="25000"/>
            </a:schemeClr>
          </a:solidFill>
          <a:latin typeface="Segoe UI" panose="020B0502040204020203" pitchFamily="34" charset="0"/>
          <a:cs typeface="Segoe UI" panose="020B0502040204020203" pitchFamily="34" charset="0"/>
        </a:defRPr>
      </a:lvl3pPr>
      <a:lvl4pPr marL="1511300" indent="-184150" algn="just" defTabSz="795338" rtl="0" eaLnBrk="1" fontAlgn="base" hangingPunct="1">
        <a:spcBef>
          <a:spcPct val="20000"/>
        </a:spcBef>
        <a:spcAft>
          <a:spcPct val="0"/>
        </a:spcAft>
        <a:buChar char="–"/>
        <a:defRPr>
          <a:solidFill>
            <a:schemeClr val="bg2">
              <a:lumMod val="25000"/>
            </a:schemeClr>
          </a:solidFill>
          <a:latin typeface="Segoe UI" panose="020B0502040204020203" pitchFamily="34" charset="0"/>
          <a:cs typeface="Segoe UI" panose="020B0502040204020203" pitchFamily="34" charset="0"/>
        </a:defRPr>
      </a:lvl4pPr>
      <a:lvl5pPr marL="1885950" indent="-184150" algn="just" defTabSz="795338" rtl="0" eaLnBrk="1" fontAlgn="base" hangingPunct="1">
        <a:spcBef>
          <a:spcPct val="20000"/>
        </a:spcBef>
        <a:spcAft>
          <a:spcPct val="0"/>
        </a:spcAft>
        <a:buChar char="»"/>
        <a:defRPr>
          <a:solidFill>
            <a:schemeClr val="bg2">
              <a:lumMod val="25000"/>
            </a:schemeClr>
          </a:solidFill>
          <a:latin typeface="Segoe UI" panose="020B0502040204020203" pitchFamily="34" charset="0"/>
          <a:cs typeface="Segoe UI" panose="020B0502040204020203" pitchFamily="34" charset="0"/>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iter.org/industry/procurement/supplier-registration"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hyperlink" Target="https://sapvideo.cfapps.eu10-004.hana.ondemand.com/?entry_id=1_r7o89fjy" TargetMode="External"/><Relationship Id="rId2" Type="http://schemas.openxmlformats.org/officeDocument/2006/relationships/hyperlink" Target="https://support.ariba.com/Adapt/Ariba_Network_Supplier_Training/"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mailto:ITER-Procurement@iter.or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mailto:john.smith@iter.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ngm.org/Public/UNSPSC"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3717032"/>
            <a:ext cx="10363200" cy="1944216"/>
          </a:xfrm>
          <a:ln w="12700">
            <a:solidFill>
              <a:srgbClr val="005293"/>
            </a:solidFill>
            <a:prstDash val="solid"/>
          </a:ln>
        </p:spPr>
        <p:txBody>
          <a:bodyPr/>
          <a:lstStyle/>
          <a:p>
            <a:pPr algn="ctr"/>
            <a:r>
              <a:rPr lang="en-GB" sz="1800" dirty="0">
                <a:latin typeface="Arial Body"/>
              </a:rPr>
              <a:t>ITER Organization - ARIBA IPROC Supplier Registration Guidelines</a:t>
            </a:r>
            <a:endParaRPr lang="en-GB" sz="2400" b="0" dirty="0">
              <a:latin typeface="Arial Body"/>
            </a:endParaRPr>
          </a:p>
        </p:txBody>
      </p:sp>
      <p:pic>
        <p:nvPicPr>
          <p:cNvPr id="3" name="Picture 2"/>
          <p:cNvPicPr>
            <a:picLocks noChangeAspect="1"/>
          </p:cNvPicPr>
          <p:nvPr/>
        </p:nvPicPr>
        <p:blipFill>
          <a:blip r:embed="rId2"/>
          <a:stretch>
            <a:fillRect/>
          </a:stretch>
        </p:blipFill>
        <p:spPr>
          <a:xfrm>
            <a:off x="2929086" y="908720"/>
            <a:ext cx="6191250" cy="2809875"/>
          </a:xfrm>
          <a:prstGeom prst="rect">
            <a:avLst/>
          </a:prstGeom>
          <a:ln w="12700">
            <a:solidFill>
              <a:srgbClr val="005293"/>
            </a:solidFill>
            <a:prstDash val="solid"/>
          </a:ln>
        </p:spPr>
      </p:pic>
      <p:sp>
        <p:nvSpPr>
          <p:cNvPr id="4" name="TextBox 3">
            <a:extLst>
              <a:ext uri="{FF2B5EF4-FFF2-40B4-BE49-F238E27FC236}">
                <a16:creationId xmlns:a16="http://schemas.microsoft.com/office/drawing/2014/main" id="{722DEE70-5834-15CD-4BDE-4E6AC994547D}"/>
              </a:ext>
            </a:extLst>
          </p:cNvPr>
          <p:cNvSpPr txBox="1"/>
          <p:nvPr/>
        </p:nvSpPr>
        <p:spPr>
          <a:xfrm>
            <a:off x="9708993" y="6021288"/>
            <a:ext cx="2448272" cy="276999"/>
          </a:xfrm>
          <a:prstGeom prst="rect">
            <a:avLst/>
          </a:prstGeom>
          <a:noFill/>
        </p:spPr>
        <p:txBody>
          <a:bodyPr wrap="square" rtlCol="0">
            <a:spAutoFit/>
          </a:bodyPr>
          <a:lstStyle/>
          <a:p>
            <a:r>
              <a:rPr lang="en-US" sz="1200" i="1" dirty="0">
                <a:latin typeface="+mn-lt"/>
              </a:rPr>
              <a:t>ADM/PRD – 22</a:t>
            </a:r>
            <a:r>
              <a:rPr lang="en-US" sz="1200" i="1" baseline="30000" dirty="0">
                <a:latin typeface="+mn-lt"/>
              </a:rPr>
              <a:t>nd</a:t>
            </a:r>
            <a:r>
              <a:rPr lang="en-US" sz="1200" i="1" dirty="0">
                <a:latin typeface="+mn-lt"/>
              </a:rPr>
              <a:t> April 2026</a:t>
            </a:r>
            <a:endParaRPr lang="en-GB" sz="1200" i="1" dirty="0">
              <a:latin typeface="+mn-lt"/>
            </a:endParaRPr>
          </a:p>
        </p:txBody>
      </p:sp>
    </p:spTree>
    <p:extLst>
      <p:ext uri="{BB962C8B-B14F-4D97-AF65-F5344CB8AC3E}">
        <p14:creationId xmlns:p14="http://schemas.microsoft.com/office/powerpoint/2010/main" val="199326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A6AD-6DE3-E685-F619-31BEBA9564BB}"/>
              </a:ext>
            </a:extLst>
          </p:cNvPr>
          <p:cNvSpPr>
            <a:spLocks noGrp="1"/>
          </p:cNvSpPr>
          <p:nvPr>
            <p:ph type="title"/>
          </p:nvPr>
        </p:nvSpPr>
        <p:spPr>
          <a:xfrm>
            <a:off x="0" y="-212250"/>
            <a:ext cx="12192000" cy="914400"/>
          </a:xfrm>
          <a:ln w="12700">
            <a:noFill/>
            <a:prstDash val="solid"/>
          </a:ln>
        </p:spPr>
        <p:txBody>
          <a:bodyPr/>
          <a:lstStyle/>
          <a:p>
            <a:r>
              <a:rPr lang="en-US" sz="1800" dirty="0">
                <a:latin typeface="Arial Body"/>
              </a:rPr>
              <a:t>1. How to register in ARIBA upon receipt of ARIBA invitation email</a:t>
            </a:r>
            <a:endParaRPr lang="en-GB" dirty="0">
              <a:latin typeface="Arial Body"/>
            </a:endParaRPr>
          </a:p>
        </p:txBody>
      </p:sp>
      <p:pic>
        <p:nvPicPr>
          <p:cNvPr id="4" name="Picture 3">
            <a:extLst>
              <a:ext uri="{FF2B5EF4-FFF2-40B4-BE49-F238E27FC236}">
                <a16:creationId xmlns:a16="http://schemas.microsoft.com/office/drawing/2014/main" id="{8CA1C659-5AA3-2BA5-34E2-E569515329E2}"/>
              </a:ext>
            </a:extLst>
          </p:cNvPr>
          <p:cNvPicPr>
            <a:picLocks noChangeAspect="1"/>
          </p:cNvPicPr>
          <p:nvPr/>
        </p:nvPicPr>
        <p:blipFill>
          <a:blip r:embed="rId2"/>
          <a:stretch>
            <a:fillRect/>
          </a:stretch>
        </p:blipFill>
        <p:spPr>
          <a:xfrm>
            <a:off x="650080" y="1099627"/>
            <a:ext cx="6840220" cy="3399790"/>
          </a:xfrm>
          <a:prstGeom prst="rect">
            <a:avLst/>
          </a:prstGeom>
          <a:noFill/>
          <a:ln w="12700">
            <a:solidFill>
              <a:srgbClr val="005293"/>
            </a:solidFill>
            <a:prstDash val="solid"/>
          </a:ln>
        </p:spPr>
      </p:pic>
      <p:sp>
        <p:nvSpPr>
          <p:cNvPr id="5" name="TextBox 4">
            <a:extLst>
              <a:ext uri="{FF2B5EF4-FFF2-40B4-BE49-F238E27FC236}">
                <a16:creationId xmlns:a16="http://schemas.microsoft.com/office/drawing/2014/main" id="{46EF77F8-5C80-C32A-1C93-64E6AEB498C1}"/>
              </a:ext>
            </a:extLst>
          </p:cNvPr>
          <p:cNvSpPr txBox="1"/>
          <p:nvPr/>
        </p:nvSpPr>
        <p:spPr>
          <a:xfrm>
            <a:off x="636655" y="689614"/>
            <a:ext cx="7200800" cy="307777"/>
          </a:xfrm>
          <a:prstGeom prst="rect">
            <a:avLst/>
          </a:prstGeom>
          <a:noFill/>
          <a:ln w="12700">
            <a:noFill/>
            <a:prstDash val="solid"/>
          </a:ln>
        </p:spPr>
        <p:txBody>
          <a:bodyPr wrap="square" rtlCol="0">
            <a:spAutoFit/>
          </a:bodyPr>
          <a:lstStyle/>
          <a:p>
            <a:r>
              <a:rPr lang="en-US" sz="1400" dirty="0">
                <a:latin typeface="+mn-lt"/>
              </a:rPr>
              <a:t>Enter first the Product and Service Category</a:t>
            </a:r>
            <a:endParaRPr lang="en-GB" sz="1400" dirty="0">
              <a:latin typeface="+mn-lt"/>
            </a:endParaRPr>
          </a:p>
        </p:txBody>
      </p:sp>
      <p:sp>
        <p:nvSpPr>
          <p:cNvPr id="12" name="TextBox 11">
            <a:extLst>
              <a:ext uri="{FF2B5EF4-FFF2-40B4-BE49-F238E27FC236}">
                <a16:creationId xmlns:a16="http://schemas.microsoft.com/office/drawing/2014/main" id="{A45E2FD2-9364-3367-C2FA-65D6C0ECCB32}"/>
              </a:ext>
            </a:extLst>
          </p:cNvPr>
          <p:cNvSpPr txBox="1"/>
          <p:nvPr/>
        </p:nvSpPr>
        <p:spPr>
          <a:xfrm>
            <a:off x="8069501" y="1340768"/>
            <a:ext cx="3939619" cy="1169551"/>
          </a:xfrm>
          <a:prstGeom prst="rect">
            <a:avLst/>
          </a:prstGeom>
          <a:noFill/>
          <a:ln w="12700">
            <a:solidFill>
              <a:srgbClr val="005293"/>
            </a:solidFill>
            <a:prstDash val="solid"/>
          </a:ln>
        </p:spPr>
        <p:txBody>
          <a:bodyPr wrap="square">
            <a:spAutoFit/>
          </a:bodyPr>
          <a:lstStyle/>
          <a:p>
            <a:r>
              <a:rPr lang="en-US" sz="1400" dirty="0">
                <a:latin typeface="+mn-lt"/>
              </a:rPr>
              <a:t>TIP : Use broad terms and then narrow down the results with more specific options.</a:t>
            </a:r>
          </a:p>
          <a:p>
            <a:r>
              <a:rPr lang="en-US" sz="1400" dirty="0">
                <a:latin typeface="+mn-lt"/>
              </a:rPr>
              <a:t>Eg: type “Sport equipment” instead of “Golf Club”</a:t>
            </a:r>
          </a:p>
          <a:p>
            <a:r>
              <a:rPr lang="en-US" sz="1400" dirty="0">
                <a:latin typeface="+mn-lt"/>
              </a:rPr>
              <a:t>Then you can select the exact category</a:t>
            </a:r>
            <a:endParaRPr lang="fr-FR" sz="1400" dirty="0">
              <a:latin typeface="+mn-lt"/>
            </a:endParaRPr>
          </a:p>
        </p:txBody>
      </p:sp>
      <p:cxnSp>
        <p:nvCxnSpPr>
          <p:cNvPr id="6" name="Straight Arrow Connector 5">
            <a:extLst>
              <a:ext uri="{FF2B5EF4-FFF2-40B4-BE49-F238E27FC236}">
                <a16:creationId xmlns:a16="http://schemas.microsoft.com/office/drawing/2014/main" id="{F75B0E68-33AB-F1C8-B262-C87BAC36ACBC}"/>
              </a:ext>
            </a:extLst>
          </p:cNvPr>
          <p:cNvCxnSpPr/>
          <p:nvPr/>
        </p:nvCxnSpPr>
        <p:spPr bwMode="auto">
          <a:xfrm flipH="1">
            <a:off x="4511824" y="2132856"/>
            <a:ext cx="3312368" cy="144016"/>
          </a:xfrm>
          <a:prstGeom prst="straightConnector1">
            <a:avLst/>
          </a:prstGeom>
          <a:ln w="22225">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10363200" y="6355080"/>
            <a:ext cx="1645920" cy="320040"/>
          </a:xfrm>
          <a:prstGeom prst="rect">
            <a:avLst/>
          </a:prstGeom>
          <a:noFill/>
        </p:spPr>
        <p:txBody>
          <a:bodyPr wrap="none">
            <a:spAutoFit/>
          </a:bodyPr>
          <a:lstStyle/>
          <a:p>
            <a:pPr algn="r">
              <a:defRPr sz="1000"/>
            </a:pPr>
            <a:r>
              <a:rPr dirty="0"/>
              <a:t>11 / 26</a:t>
            </a:r>
          </a:p>
        </p:txBody>
      </p:sp>
    </p:spTree>
    <p:extLst>
      <p:ext uri="{BB962C8B-B14F-4D97-AF65-F5344CB8AC3E}">
        <p14:creationId xmlns:p14="http://schemas.microsoft.com/office/powerpoint/2010/main" val="240166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5280-9300-6507-7D64-1C51F42AA715}"/>
              </a:ext>
            </a:extLst>
          </p:cNvPr>
          <p:cNvSpPr>
            <a:spLocks noGrp="1"/>
          </p:cNvSpPr>
          <p:nvPr>
            <p:ph type="title"/>
          </p:nvPr>
        </p:nvSpPr>
        <p:spPr>
          <a:xfrm>
            <a:off x="0" y="-212250"/>
            <a:ext cx="12192000" cy="914400"/>
          </a:xfrm>
          <a:ln w="12700">
            <a:noFill/>
            <a:prstDash val="solid"/>
          </a:ln>
        </p:spPr>
        <p:txBody>
          <a:bodyPr/>
          <a:lstStyle/>
          <a:p>
            <a:r>
              <a:rPr lang="en-US" sz="1800" dirty="0">
                <a:latin typeface="Arial Body"/>
              </a:rPr>
              <a:t>1. How to register in ARIBA upon receipt of ARIBA invitation email</a:t>
            </a:r>
            <a:endParaRPr lang="en-GB" dirty="0">
              <a:latin typeface="Arial Body"/>
            </a:endParaRPr>
          </a:p>
        </p:txBody>
      </p:sp>
      <p:pic>
        <p:nvPicPr>
          <p:cNvPr id="6" name="Picture 5">
            <a:extLst>
              <a:ext uri="{FF2B5EF4-FFF2-40B4-BE49-F238E27FC236}">
                <a16:creationId xmlns:a16="http://schemas.microsoft.com/office/drawing/2014/main" id="{9DAAA3D5-B5AA-CBDF-33D3-F48082660AC0}"/>
              </a:ext>
            </a:extLst>
          </p:cNvPr>
          <p:cNvPicPr>
            <a:picLocks noChangeAspect="1"/>
          </p:cNvPicPr>
          <p:nvPr/>
        </p:nvPicPr>
        <p:blipFill>
          <a:blip r:embed="rId2"/>
          <a:stretch>
            <a:fillRect/>
          </a:stretch>
        </p:blipFill>
        <p:spPr>
          <a:xfrm>
            <a:off x="1199456" y="1559590"/>
            <a:ext cx="6840220" cy="3680460"/>
          </a:xfrm>
          <a:prstGeom prst="rect">
            <a:avLst/>
          </a:prstGeom>
          <a:ln w="12700">
            <a:solidFill>
              <a:srgbClr val="005293"/>
            </a:solidFill>
            <a:prstDash val="solid"/>
          </a:ln>
        </p:spPr>
      </p:pic>
      <p:sp>
        <p:nvSpPr>
          <p:cNvPr id="8" name="TextBox 7">
            <a:extLst>
              <a:ext uri="{FF2B5EF4-FFF2-40B4-BE49-F238E27FC236}">
                <a16:creationId xmlns:a16="http://schemas.microsoft.com/office/drawing/2014/main" id="{8B313E07-BAE9-DCA3-127C-3E238C3FFA9A}"/>
              </a:ext>
            </a:extLst>
          </p:cNvPr>
          <p:cNvSpPr txBox="1"/>
          <p:nvPr/>
        </p:nvSpPr>
        <p:spPr>
          <a:xfrm>
            <a:off x="1055440" y="812214"/>
            <a:ext cx="5832648" cy="307777"/>
          </a:xfrm>
          <a:prstGeom prst="rect">
            <a:avLst/>
          </a:prstGeom>
          <a:noFill/>
          <a:ln w="12700">
            <a:noFill/>
            <a:prstDash val="solid"/>
          </a:ln>
        </p:spPr>
        <p:txBody>
          <a:bodyPr wrap="square" rtlCol="0">
            <a:spAutoFit/>
          </a:bodyPr>
          <a:lstStyle/>
          <a:p>
            <a:r>
              <a:rPr lang="en-US" sz="1400" dirty="0">
                <a:latin typeface="+mn-lt"/>
              </a:rPr>
              <a:t>Then select the Ship-to or Service Locations</a:t>
            </a:r>
            <a:endParaRPr lang="en-GB" sz="1400" dirty="0">
              <a:latin typeface="+mn-lt"/>
            </a:endParaRPr>
          </a:p>
        </p:txBody>
      </p:sp>
      <p:sp>
        <p:nvSpPr>
          <p:cNvPr id="9" name="Line Callout 1 17">
            <a:extLst>
              <a:ext uri="{FF2B5EF4-FFF2-40B4-BE49-F238E27FC236}">
                <a16:creationId xmlns:a16="http://schemas.microsoft.com/office/drawing/2014/main" id="{56B42A19-7BFA-0C16-3D0A-D9C3084309DD}"/>
              </a:ext>
            </a:extLst>
          </p:cNvPr>
          <p:cNvSpPr/>
          <p:nvPr/>
        </p:nvSpPr>
        <p:spPr bwMode="auto">
          <a:xfrm>
            <a:off x="8659183" y="2350811"/>
            <a:ext cx="2650498" cy="1049009"/>
          </a:xfrm>
          <a:prstGeom prst="borderCallout1">
            <a:avLst>
              <a:gd name="adj1" fmla="val 50423"/>
              <a:gd name="adj2" fmla="val 100199"/>
              <a:gd name="adj3" fmla="val 50280"/>
              <a:gd name="adj4" fmla="val 99576"/>
            </a:avLst>
          </a:prstGeom>
          <a:ln w="12700">
            <a:solidFill>
              <a:srgbClr val="005293"/>
            </a:solidFill>
            <a:prstDash val="solid"/>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kumimoji="0" lang="en-US" sz="1400" b="0" i="0" u="none" strike="noStrike" cap="none" normalizeH="0" baseline="0" dirty="0">
                <a:ln>
                  <a:noFill/>
                </a:ln>
                <a:solidFill>
                  <a:schemeClr val="tx1"/>
                </a:solidFill>
                <a:effectLst/>
                <a:latin typeface="Arial Body"/>
              </a:rPr>
              <a:t>If your </a:t>
            </a:r>
            <a:r>
              <a:rPr kumimoji="0" lang="en-US" sz="1400" i="0" u="none" strike="noStrike" cap="none" normalizeH="0" baseline="0" dirty="0">
                <a:ln>
                  <a:noFill/>
                </a:ln>
                <a:solidFill>
                  <a:schemeClr val="tx1"/>
                </a:solidFill>
                <a:effectLst/>
                <a:latin typeface="Arial Body"/>
              </a:rPr>
              <a:t>company</a:t>
            </a:r>
            <a:r>
              <a:rPr kumimoji="0" lang="en-US" sz="1400" b="0" i="0" u="none" strike="noStrike" cap="none" normalizeH="0" baseline="0" dirty="0">
                <a:ln>
                  <a:noFill/>
                </a:ln>
                <a:solidFill>
                  <a:schemeClr val="tx1"/>
                </a:solidFill>
                <a:effectLst/>
                <a:latin typeface="Arial Body"/>
              </a:rPr>
              <a:t> has no restriction</a:t>
            </a:r>
            <a:r>
              <a:rPr kumimoji="0" lang="en-US" sz="1400" b="0" i="0" u="none" strike="noStrike" cap="none" normalizeH="0" dirty="0">
                <a:ln>
                  <a:noFill/>
                </a:ln>
                <a:solidFill>
                  <a:schemeClr val="tx1"/>
                </a:solidFill>
                <a:effectLst/>
                <a:latin typeface="Arial Body"/>
              </a:rPr>
              <a:t> and you do not want to miss any opportunity, select “Serve Globally”.</a:t>
            </a:r>
          </a:p>
          <a:p>
            <a:endParaRPr lang="en-US" sz="1400" baseline="0" dirty="0">
              <a:solidFill>
                <a:schemeClr val="tx1"/>
              </a:solidFill>
              <a:latin typeface="Century Gothic" pitchFamily="34" charset="0"/>
            </a:endParaRPr>
          </a:p>
          <a:p>
            <a:r>
              <a:rPr kumimoji="0" lang="en-US" sz="1800" b="0" i="0" u="none" strike="noStrike" cap="none" normalizeH="0" dirty="0">
                <a:ln>
                  <a:noFill/>
                </a:ln>
                <a:solidFill>
                  <a:schemeClr val="tx1"/>
                </a:solidFill>
                <a:effectLst/>
                <a:latin typeface="Century Gothic" pitchFamily="34" charset="0"/>
              </a:rPr>
              <a:t> </a:t>
            </a:r>
            <a:endParaRPr kumimoji="0" lang="fr-FR" sz="1400" b="0" i="0" u="none" strike="noStrike" cap="none" normalizeH="0" baseline="0" dirty="0">
              <a:ln>
                <a:noFill/>
              </a:ln>
              <a:solidFill>
                <a:schemeClr val="tx1"/>
              </a:solidFill>
              <a:effectLst/>
              <a:latin typeface="Century Gothic" pitchFamily="34" charset="0"/>
            </a:endParaRPr>
          </a:p>
        </p:txBody>
      </p:sp>
      <p:cxnSp>
        <p:nvCxnSpPr>
          <p:cNvPr id="11" name="Straight Arrow Connector 10">
            <a:extLst>
              <a:ext uri="{FF2B5EF4-FFF2-40B4-BE49-F238E27FC236}">
                <a16:creationId xmlns:a16="http://schemas.microsoft.com/office/drawing/2014/main" id="{86C44607-47AC-0D59-CFD3-9BD4AAA3006C}"/>
              </a:ext>
            </a:extLst>
          </p:cNvPr>
          <p:cNvCxnSpPr>
            <a:cxnSpLocks/>
          </p:cNvCxnSpPr>
          <p:nvPr/>
        </p:nvCxnSpPr>
        <p:spPr bwMode="auto">
          <a:xfrm flipH="1">
            <a:off x="2207568" y="2924944"/>
            <a:ext cx="6192688" cy="202376"/>
          </a:xfrm>
          <a:prstGeom prst="straightConnector1">
            <a:avLst/>
          </a:prstGeom>
          <a:ln w="25400">
            <a:solidFill>
              <a:srgbClr val="ED7D31"/>
            </a:solidFill>
            <a:prstDash val="solid"/>
            <a:headEnd type="none" w="med" len="med"/>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3485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789D-477B-C0AB-CB33-83FF20453CAC}"/>
              </a:ext>
            </a:extLst>
          </p:cNvPr>
          <p:cNvSpPr>
            <a:spLocks noGrp="1"/>
          </p:cNvSpPr>
          <p:nvPr>
            <p:ph type="title"/>
          </p:nvPr>
        </p:nvSpPr>
        <p:spPr>
          <a:xfrm>
            <a:off x="0" y="-212250"/>
            <a:ext cx="12192000" cy="914400"/>
          </a:xfrm>
          <a:ln w="12700">
            <a:noFill/>
            <a:prstDash val="solid"/>
          </a:ln>
        </p:spPr>
        <p:txBody>
          <a:bodyPr/>
          <a:lstStyle/>
          <a:p>
            <a:r>
              <a:rPr lang="en-US" sz="1800" dirty="0">
                <a:latin typeface="Arial Body"/>
              </a:rPr>
              <a:t>1. How to register in ARIBA upon receipt of ARIBA invitation email</a:t>
            </a:r>
            <a:endParaRPr lang="en-GB" dirty="0">
              <a:latin typeface="Arial Body"/>
            </a:endParaRPr>
          </a:p>
        </p:txBody>
      </p:sp>
      <p:sp>
        <p:nvSpPr>
          <p:cNvPr id="4" name="TextBox 3">
            <a:extLst>
              <a:ext uri="{FF2B5EF4-FFF2-40B4-BE49-F238E27FC236}">
                <a16:creationId xmlns:a16="http://schemas.microsoft.com/office/drawing/2014/main" id="{D8396CCB-E6AF-62CD-7017-DC42DF8BB2D0}"/>
              </a:ext>
            </a:extLst>
          </p:cNvPr>
          <p:cNvSpPr txBox="1"/>
          <p:nvPr/>
        </p:nvSpPr>
        <p:spPr>
          <a:xfrm>
            <a:off x="623392" y="857697"/>
            <a:ext cx="10581058" cy="369332"/>
          </a:xfrm>
          <a:prstGeom prst="rect">
            <a:avLst/>
          </a:prstGeom>
          <a:noFill/>
          <a:ln w="12700">
            <a:noFill/>
            <a:prstDash val="solid"/>
          </a:ln>
        </p:spPr>
        <p:txBody>
          <a:bodyPr wrap="square" rtlCol="0">
            <a:spAutoFit/>
          </a:bodyPr>
          <a:lstStyle/>
          <a:p>
            <a:r>
              <a:rPr lang="en-GB" sz="1400" dirty="0">
                <a:latin typeface="+mn-lt"/>
              </a:rPr>
              <a:t>You will then receive an email confirming the changes</a:t>
            </a:r>
            <a:r>
              <a:rPr lang="en-GB" sz="1800" dirty="0">
                <a:latin typeface="+mn-lt"/>
              </a:rPr>
              <a:t>.</a:t>
            </a:r>
          </a:p>
        </p:txBody>
      </p:sp>
      <p:pic>
        <p:nvPicPr>
          <p:cNvPr id="6" name="Picture 5">
            <a:extLst>
              <a:ext uri="{FF2B5EF4-FFF2-40B4-BE49-F238E27FC236}">
                <a16:creationId xmlns:a16="http://schemas.microsoft.com/office/drawing/2014/main" id="{258602CB-CD3A-3453-5E59-F8ED2FB457AA}"/>
              </a:ext>
            </a:extLst>
          </p:cNvPr>
          <p:cNvPicPr>
            <a:picLocks noChangeAspect="1"/>
          </p:cNvPicPr>
          <p:nvPr/>
        </p:nvPicPr>
        <p:blipFill>
          <a:blip r:embed="rId2"/>
          <a:stretch>
            <a:fillRect/>
          </a:stretch>
        </p:blipFill>
        <p:spPr>
          <a:xfrm>
            <a:off x="766012" y="1628800"/>
            <a:ext cx="10945216" cy="2736304"/>
          </a:xfrm>
          <a:prstGeom prst="rect">
            <a:avLst/>
          </a:prstGeom>
          <a:ln w="12700">
            <a:solidFill>
              <a:srgbClr val="005293"/>
            </a:solidFill>
            <a:prstDash val="solid"/>
          </a:ln>
        </p:spPr>
      </p:pic>
    </p:spTree>
    <p:extLst>
      <p:ext uri="{BB962C8B-B14F-4D97-AF65-F5344CB8AC3E}">
        <p14:creationId xmlns:p14="http://schemas.microsoft.com/office/powerpoint/2010/main" val="172399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A950-2F93-2E51-06B8-D34BEB797B4C}"/>
              </a:ext>
            </a:extLst>
          </p:cNvPr>
          <p:cNvSpPr>
            <a:spLocks noGrp="1"/>
          </p:cNvSpPr>
          <p:nvPr>
            <p:ph type="title"/>
          </p:nvPr>
        </p:nvSpPr>
        <p:spPr>
          <a:xfrm>
            <a:off x="623392" y="247618"/>
            <a:ext cx="10668000" cy="914400"/>
          </a:xfrm>
          <a:ln w="12700">
            <a:noFill/>
            <a:prstDash val="solid"/>
          </a:ln>
        </p:spPr>
        <p:txBody>
          <a:bodyPr/>
          <a:lstStyle/>
          <a:p>
            <a:r>
              <a:rPr lang="en-US" sz="1800" dirty="0">
                <a:latin typeface="Arial Body"/>
              </a:rPr>
              <a:t>2. How to complete the ITER Supplier Registration Questionnaire</a:t>
            </a:r>
            <a:r>
              <a:rPr lang="en-US" sz="1800" dirty="0">
                <a:solidFill>
                  <a:srgbClr val="4472C4"/>
                </a:solidFill>
                <a:latin typeface="Arial Body"/>
              </a:rPr>
              <a:t> </a:t>
            </a:r>
            <a:br>
              <a:rPr lang="en-US" sz="1800" dirty="0">
                <a:solidFill>
                  <a:srgbClr val="4472C4"/>
                </a:solidFill>
                <a:latin typeface="Arial Body"/>
              </a:rPr>
            </a:br>
            <a:br>
              <a:rPr lang="en-US" dirty="0"/>
            </a:br>
            <a:endParaRPr lang="en-GB" dirty="0"/>
          </a:p>
        </p:txBody>
      </p:sp>
      <p:sp>
        <p:nvSpPr>
          <p:cNvPr id="8" name="TextBox 7">
            <a:extLst>
              <a:ext uri="{FF2B5EF4-FFF2-40B4-BE49-F238E27FC236}">
                <a16:creationId xmlns:a16="http://schemas.microsoft.com/office/drawing/2014/main" id="{E9A5C07A-DD19-8786-4690-3C594C80D76D}"/>
              </a:ext>
            </a:extLst>
          </p:cNvPr>
          <p:cNvSpPr txBox="1"/>
          <p:nvPr/>
        </p:nvSpPr>
        <p:spPr>
          <a:xfrm>
            <a:off x="8760296" y="1844824"/>
            <a:ext cx="2660178" cy="523220"/>
          </a:xfrm>
          <a:prstGeom prst="rect">
            <a:avLst/>
          </a:prstGeom>
          <a:noFill/>
          <a:ln w="12700">
            <a:solidFill>
              <a:srgbClr val="005293"/>
            </a:solidFill>
            <a:prstDash val="solid"/>
          </a:ln>
        </p:spPr>
        <p:txBody>
          <a:bodyPr wrap="square" rtlCol="0">
            <a:spAutoFit/>
          </a:bodyPr>
          <a:lstStyle/>
          <a:p>
            <a:r>
              <a:rPr lang="en-US" sz="1400" dirty="0">
                <a:latin typeface="+mn-lt"/>
              </a:rPr>
              <a:t>The supplier registration questionnaire is located here.</a:t>
            </a:r>
            <a:endParaRPr lang="en-GB" sz="1400" dirty="0">
              <a:latin typeface="+mn-lt"/>
            </a:endParaRPr>
          </a:p>
        </p:txBody>
      </p:sp>
      <p:sp>
        <p:nvSpPr>
          <p:cNvPr id="3" name="Rectangle 2">
            <a:extLst>
              <a:ext uri="{FF2B5EF4-FFF2-40B4-BE49-F238E27FC236}">
                <a16:creationId xmlns:a16="http://schemas.microsoft.com/office/drawing/2014/main" id="{16DAE4B4-DE58-BBC7-D059-AF4751D80DCA}"/>
              </a:ext>
            </a:extLst>
          </p:cNvPr>
          <p:cNvSpPr/>
          <p:nvPr/>
        </p:nvSpPr>
        <p:spPr bwMode="auto">
          <a:xfrm>
            <a:off x="3935760" y="1556792"/>
            <a:ext cx="648072"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pic>
        <p:nvPicPr>
          <p:cNvPr id="9" name="Content Placeholder 8">
            <a:extLst>
              <a:ext uri="{FF2B5EF4-FFF2-40B4-BE49-F238E27FC236}">
                <a16:creationId xmlns:a16="http://schemas.microsoft.com/office/drawing/2014/main" id="{D3536639-1722-901E-E02D-FF0E2374B701}"/>
              </a:ext>
            </a:extLst>
          </p:cNvPr>
          <p:cNvPicPr>
            <a:picLocks noGrp="1" noChangeAspect="1"/>
          </p:cNvPicPr>
          <p:nvPr>
            <p:ph idx="1"/>
          </p:nvPr>
        </p:nvPicPr>
        <p:blipFill>
          <a:blip r:embed="rId2"/>
          <a:stretch>
            <a:fillRect/>
          </a:stretch>
        </p:blipFill>
        <p:spPr bwMode="auto">
          <a:xfrm>
            <a:off x="210722" y="852316"/>
            <a:ext cx="8098148" cy="5153367"/>
          </a:xfrm>
          <a:prstGeom prst="rect">
            <a:avLst/>
          </a:prstGeom>
          <a:noFill/>
          <a:ln w="12700">
            <a:solidFill>
              <a:srgbClr val="4472C4"/>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a:extLst>
              <a:ext uri="{FF2B5EF4-FFF2-40B4-BE49-F238E27FC236}">
                <a16:creationId xmlns:a16="http://schemas.microsoft.com/office/drawing/2014/main" id="{EE8D4E38-DD89-0195-73A9-3A3DD34CA731}"/>
              </a:ext>
            </a:extLst>
          </p:cNvPr>
          <p:cNvSpPr/>
          <p:nvPr/>
        </p:nvSpPr>
        <p:spPr bwMode="auto">
          <a:xfrm>
            <a:off x="623392" y="852316"/>
            <a:ext cx="936104" cy="272428"/>
          </a:xfrm>
          <a:prstGeom prst="rect">
            <a:avLst/>
          </a:prstGeom>
          <a:noFill/>
          <a:ln w="25400" cap="flat" cmpd="sng" algn="ctr">
            <a:solidFill>
              <a:srgbClr val="ED7D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
        <p:nvSpPr>
          <p:cNvPr id="11" name="Rectangle 10">
            <a:extLst>
              <a:ext uri="{FF2B5EF4-FFF2-40B4-BE49-F238E27FC236}">
                <a16:creationId xmlns:a16="http://schemas.microsoft.com/office/drawing/2014/main" id="{21121325-2EA8-EF8A-BCE1-937A2693A02D}"/>
              </a:ext>
            </a:extLst>
          </p:cNvPr>
          <p:cNvSpPr/>
          <p:nvPr/>
        </p:nvSpPr>
        <p:spPr bwMode="auto">
          <a:xfrm>
            <a:off x="3215680" y="2204864"/>
            <a:ext cx="1224136" cy="288032"/>
          </a:xfrm>
          <a:prstGeom prst="rect">
            <a:avLst/>
          </a:prstGeom>
          <a:noFill/>
          <a:ln w="25400" cap="flat" cmpd="sng" algn="ctr">
            <a:solidFill>
              <a:srgbClr val="ED7D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
        <p:nvSpPr>
          <p:cNvPr id="12" name="Rectangle 11">
            <a:extLst>
              <a:ext uri="{FF2B5EF4-FFF2-40B4-BE49-F238E27FC236}">
                <a16:creationId xmlns:a16="http://schemas.microsoft.com/office/drawing/2014/main" id="{70A57EF7-18E8-C833-1F3C-EC552E44B31B}"/>
              </a:ext>
            </a:extLst>
          </p:cNvPr>
          <p:cNvSpPr/>
          <p:nvPr/>
        </p:nvSpPr>
        <p:spPr bwMode="auto">
          <a:xfrm>
            <a:off x="3287688" y="4293096"/>
            <a:ext cx="1512168" cy="216024"/>
          </a:xfrm>
          <a:prstGeom prst="rect">
            <a:avLst/>
          </a:prstGeom>
          <a:noFill/>
          <a:ln w="25400" cap="flat" cmpd="sng" algn="ctr">
            <a:solidFill>
              <a:srgbClr val="ED7D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cxnSp>
        <p:nvCxnSpPr>
          <p:cNvPr id="14" name="Straight Arrow Connector 13">
            <a:extLst>
              <a:ext uri="{FF2B5EF4-FFF2-40B4-BE49-F238E27FC236}">
                <a16:creationId xmlns:a16="http://schemas.microsoft.com/office/drawing/2014/main" id="{A2F74A82-3046-B4B0-694B-7CA101EC2C9E}"/>
              </a:ext>
            </a:extLst>
          </p:cNvPr>
          <p:cNvCxnSpPr/>
          <p:nvPr/>
        </p:nvCxnSpPr>
        <p:spPr bwMode="auto">
          <a:xfrm flipH="1" flipV="1">
            <a:off x="1559496" y="1052736"/>
            <a:ext cx="7200800" cy="864096"/>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B91D8B89-CA6C-9D68-D925-E458353D4EE5}"/>
              </a:ext>
            </a:extLst>
          </p:cNvPr>
          <p:cNvCxnSpPr>
            <a:stCxn id="8" idx="1"/>
          </p:cNvCxnSpPr>
          <p:nvPr/>
        </p:nvCxnSpPr>
        <p:spPr bwMode="auto">
          <a:xfrm flipH="1">
            <a:off x="4439816" y="2106434"/>
            <a:ext cx="4320480" cy="170438"/>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97430524-E437-4E58-C6A1-C50E6C452BCD}"/>
              </a:ext>
            </a:extLst>
          </p:cNvPr>
          <p:cNvCxnSpPr/>
          <p:nvPr/>
        </p:nvCxnSpPr>
        <p:spPr bwMode="auto">
          <a:xfrm flipH="1">
            <a:off x="4799856" y="2368044"/>
            <a:ext cx="4248472" cy="1997060"/>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8378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C433-6029-60DF-AA8C-F70052764526}"/>
              </a:ext>
            </a:extLst>
          </p:cNvPr>
          <p:cNvSpPr>
            <a:spLocks noGrp="1"/>
          </p:cNvSpPr>
          <p:nvPr>
            <p:ph type="title"/>
          </p:nvPr>
        </p:nvSpPr>
        <p:spPr>
          <a:xfrm>
            <a:off x="501242" y="-149148"/>
            <a:ext cx="10668000" cy="914400"/>
          </a:xfrm>
          <a:ln w="12700">
            <a:noFill/>
            <a:prstDash val="solid"/>
          </a:ln>
        </p:spPr>
        <p:txBody>
          <a:bodyPr/>
          <a:lstStyle/>
          <a:p>
            <a:r>
              <a:rPr lang="en-US" sz="1800" dirty="0">
                <a:latin typeface="Arial Body"/>
              </a:rPr>
              <a:t>2. How to complete the ITER Supplier Registration Questionnaire</a:t>
            </a:r>
            <a:endParaRPr lang="en-GB" dirty="0"/>
          </a:p>
        </p:txBody>
      </p:sp>
      <p:pic>
        <p:nvPicPr>
          <p:cNvPr id="5" name="Picture 4">
            <a:extLst>
              <a:ext uri="{FF2B5EF4-FFF2-40B4-BE49-F238E27FC236}">
                <a16:creationId xmlns:a16="http://schemas.microsoft.com/office/drawing/2014/main" id="{70A74D84-B1CD-FE15-AD39-D2910D9D8AC5}"/>
              </a:ext>
            </a:extLst>
          </p:cNvPr>
          <p:cNvPicPr>
            <a:picLocks noChangeAspect="1"/>
          </p:cNvPicPr>
          <p:nvPr/>
        </p:nvPicPr>
        <p:blipFill>
          <a:blip r:embed="rId2"/>
          <a:stretch>
            <a:fillRect/>
          </a:stretch>
        </p:blipFill>
        <p:spPr>
          <a:xfrm>
            <a:off x="482190" y="691532"/>
            <a:ext cx="11208568" cy="3706724"/>
          </a:xfrm>
          <a:prstGeom prst="rect">
            <a:avLst/>
          </a:prstGeom>
          <a:ln w="12700">
            <a:solidFill>
              <a:srgbClr val="005293"/>
            </a:solidFill>
            <a:prstDash val="solid"/>
          </a:ln>
        </p:spPr>
      </p:pic>
      <p:sp>
        <p:nvSpPr>
          <p:cNvPr id="6" name="Line Callout 1 7">
            <a:extLst>
              <a:ext uri="{FF2B5EF4-FFF2-40B4-BE49-F238E27FC236}">
                <a16:creationId xmlns:a16="http://schemas.microsoft.com/office/drawing/2014/main" id="{F85F575D-BC1A-8639-A219-208215542612}"/>
              </a:ext>
            </a:extLst>
          </p:cNvPr>
          <p:cNvSpPr/>
          <p:nvPr/>
        </p:nvSpPr>
        <p:spPr bwMode="auto">
          <a:xfrm>
            <a:off x="482190" y="4741052"/>
            <a:ext cx="5829834" cy="1241249"/>
          </a:xfrm>
          <a:prstGeom prst="borderCallout1">
            <a:avLst>
              <a:gd name="adj1" fmla="val -1185"/>
              <a:gd name="adj2" fmla="val 26316"/>
              <a:gd name="adj3" fmla="val 958"/>
              <a:gd name="adj4" fmla="val 27362"/>
            </a:avLst>
          </a:prstGeom>
          <a:noFill/>
          <a:ln w="12700">
            <a:solidFill>
              <a:srgbClr val="005293"/>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a:solidFill>
                  <a:schemeClr val="tx1"/>
                </a:solidFill>
                <a:latin typeface="Arial Body"/>
              </a:rPr>
              <a:t>If you have any question related to the content of the questionnaire, you can contact the Purchasing Responsible Officer using the integrated messaging system (each message is cc to sender &amp; recipient(s) email account).</a:t>
            </a:r>
            <a:endParaRPr kumimoji="0" lang="en-US" sz="1400" b="0" i="0" u="none" strike="noStrike" cap="none" normalizeH="0" dirty="0">
              <a:ln>
                <a:noFill/>
              </a:ln>
              <a:solidFill>
                <a:schemeClr val="tx1"/>
              </a:solidFill>
              <a:effectLst/>
              <a:latin typeface="Arial Body"/>
            </a:endParaRPr>
          </a:p>
          <a:p>
            <a:endParaRPr lang="en-US" sz="1400" baseline="0" dirty="0">
              <a:solidFill>
                <a:schemeClr val="tx1"/>
              </a:solidFill>
              <a:latin typeface="Century Gothic" pitchFamily="34" charset="0"/>
            </a:endParaRPr>
          </a:p>
          <a:p>
            <a:r>
              <a:rPr kumimoji="0" lang="en-US" sz="1800" b="0" i="0" u="none" strike="noStrike" cap="none" normalizeH="0" dirty="0">
                <a:ln>
                  <a:noFill/>
                </a:ln>
                <a:solidFill>
                  <a:schemeClr val="tx1"/>
                </a:solidFill>
                <a:effectLst/>
                <a:latin typeface="Century Gothic" pitchFamily="34" charset="0"/>
              </a:rPr>
              <a:t> </a:t>
            </a:r>
            <a:endParaRPr kumimoji="0" lang="fr-FR" sz="1400" b="0" i="0" u="none" strike="noStrike" cap="none" normalizeH="0" baseline="0" dirty="0">
              <a:ln>
                <a:noFill/>
              </a:ln>
              <a:solidFill>
                <a:schemeClr val="tx1"/>
              </a:solidFill>
              <a:effectLst/>
              <a:latin typeface="Century Gothic" pitchFamily="34" charset="0"/>
            </a:endParaRPr>
          </a:p>
        </p:txBody>
      </p:sp>
      <p:sp>
        <p:nvSpPr>
          <p:cNvPr id="10" name="Line Callout 1 5">
            <a:extLst>
              <a:ext uri="{FF2B5EF4-FFF2-40B4-BE49-F238E27FC236}">
                <a16:creationId xmlns:a16="http://schemas.microsoft.com/office/drawing/2014/main" id="{FA8A8B67-4B03-A46B-001D-A4B7E7CA04FE}"/>
              </a:ext>
            </a:extLst>
          </p:cNvPr>
          <p:cNvSpPr/>
          <p:nvPr/>
        </p:nvSpPr>
        <p:spPr bwMode="auto">
          <a:xfrm>
            <a:off x="7176120" y="912257"/>
            <a:ext cx="2218448" cy="777788"/>
          </a:xfrm>
          <a:prstGeom prst="borderCallout1">
            <a:avLst>
              <a:gd name="adj1" fmla="val 51799"/>
              <a:gd name="adj2" fmla="val 100437"/>
              <a:gd name="adj3" fmla="val 52019"/>
              <a:gd name="adj4" fmla="val 99316"/>
            </a:avLst>
          </a:prstGeom>
          <a:ln w="12700">
            <a:solidFill>
              <a:srgbClr val="005293"/>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a:solidFill>
                  <a:schemeClr val="tx1"/>
                </a:solidFill>
                <a:latin typeface="Arial Body"/>
              </a:rPr>
              <a:t>Remaining Time before the Questionnaire expires</a:t>
            </a:r>
            <a:endParaRPr kumimoji="0" lang="en-US" sz="1400" b="0" i="0" u="none" strike="noStrike" cap="none" normalizeH="0" dirty="0">
              <a:ln>
                <a:noFill/>
              </a:ln>
              <a:solidFill>
                <a:schemeClr val="tx1"/>
              </a:solidFill>
              <a:effectLst/>
              <a:latin typeface="Arial Body"/>
            </a:endParaRPr>
          </a:p>
          <a:p>
            <a:endParaRPr lang="en-US" sz="1400" baseline="0" dirty="0">
              <a:solidFill>
                <a:schemeClr val="tx1"/>
              </a:solidFill>
              <a:latin typeface="Century Gothic" pitchFamily="34" charset="0"/>
            </a:endParaRPr>
          </a:p>
          <a:p>
            <a:r>
              <a:rPr kumimoji="0" lang="en-US" sz="1800" b="0" i="0" u="none" strike="noStrike" cap="none" normalizeH="0" dirty="0">
                <a:ln>
                  <a:noFill/>
                </a:ln>
                <a:solidFill>
                  <a:schemeClr val="tx1"/>
                </a:solidFill>
                <a:effectLst/>
                <a:latin typeface="Century Gothic" pitchFamily="34" charset="0"/>
              </a:rPr>
              <a:t> </a:t>
            </a:r>
            <a:endParaRPr kumimoji="0" lang="fr-FR" sz="1400" b="0" i="0" u="none" strike="noStrike" cap="none" normalizeH="0" baseline="0" dirty="0">
              <a:ln>
                <a:noFill/>
              </a:ln>
              <a:solidFill>
                <a:schemeClr val="tx1"/>
              </a:solidFill>
              <a:effectLst/>
              <a:latin typeface="Century Gothic" pitchFamily="34" charset="0"/>
            </a:endParaRPr>
          </a:p>
        </p:txBody>
      </p:sp>
      <p:sp>
        <p:nvSpPr>
          <p:cNvPr id="11" name="Rectangle 10">
            <a:extLst>
              <a:ext uri="{FF2B5EF4-FFF2-40B4-BE49-F238E27FC236}">
                <a16:creationId xmlns:a16="http://schemas.microsoft.com/office/drawing/2014/main" id="{65D37426-322E-FB00-3B6D-444BF4DEEE6D}"/>
              </a:ext>
            </a:extLst>
          </p:cNvPr>
          <p:cNvSpPr/>
          <p:nvPr/>
        </p:nvSpPr>
        <p:spPr bwMode="auto">
          <a:xfrm>
            <a:off x="10056440" y="1052736"/>
            <a:ext cx="1440160" cy="504056"/>
          </a:xfrm>
          <a:prstGeom prst="rect">
            <a:avLst/>
          </a:prstGeom>
          <a:noFill/>
          <a:ln w="25400">
            <a:solidFill>
              <a:srgbClr val="ED7D31"/>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
        <p:nvSpPr>
          <p:cNvPr id="12" name="Line Callout 1 16">
            <a:extLst>
              <a:ext uri="{FF2B5EF4-FFF2-40B4-BE49-F238E27FC236}">
                <a16:creationId xmlns:a16="http://schemas.microsoft.com/office/drawing/2014/main" id="{9C579908-7969-2160-96A2-CE9B4405BBD6}"/>
              </a:ext>
            </a:extLst>
          </p:cNvPr>
          <p:cNvSpPr/>
          <p:nvPr/>
        </p:nvSpPr>
        <p:spPr bwMode="auto">
          <a:xfrm>
            <a:off x="6600056" y="4725143"/>
            <a:ext cx="5090702" cy="1257157"/>
          </a:xfrm>
          <a:prstGeom prst="borderCallout1">
            <a:avLst>
              <a:gd name="adj1" fmla="val 968"/>
              <a:gd name="adj2" fmla="val 58109"/>
              <a:gd name="adj3" fmla="val -429"/>
              <a:gd name="adj4" fmla="val 58249"/>
            </a:avLst>
          </a:prstGeom>
          <a:ln w="12700">
            <a:solidFill>
              <a:srgbClr val="005293"/>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a:solidFill>
                  <a:schemeClr val="tx1"/>
                </a:solidFill>
                <a:latin typeface="Arial Body"/>
              </a:rPr>
              <a:t>Discrete Title is the name the company uses separately from its legal identity (normally an </a:t>
            </a:r>
            <a:r>
              <a:rPr lang="en-GB" sz="1400" dirty="0">
                <a:solidFill>
                  <a:schemeClr val="tx1"/>
                </a:solidFill>
                <a:latin typeface="Arial Body"/>
              </a:rPr>
              <a:t>acronym)</a:t>
            </a:r>
            <a:endParaRPr kumimoji="0" lang="en-US" sz="1400" b="0" i="0" u="none" strike="noStrike" cap="none" normalizeH="0" dirty="0">
              <a:ln>
                <a:noFill/>
              </a:ln>
              <a:solidFill>
                <a:schemeClr val="tx1"/>
              </a:solidFill>
              <a:effectLst/>
              <a:latin typeface="Arial Body"/>
            </a:endParaRPr>
          </a:p>
          <a:p>
            <a:endParaRPr lang="en-US" sz="1400" baseline="0" dirty="0">
              <a:solidFill>
                <a:schemeClr val="tx1"/>
              </a:solidFill>
              <a:latin typeface="Arial Body"/>
            </a:endParaRPr>
          </a:p>
          <a:p>
            <a:r>
              <a:rPr lang="en-US" sz="1400" dirty="0">
                <a:solidFill>
                  <a:schemeClr val="tx1"/>
                </a:solidFill>
                <a:latin typeface="Arial Body"/>
              </a:rPr>
              <a:t>e.g.: </a:t>
            </a:r>
            <a:r>
              <a:rPr lang="en-US" sz="1400" b="1" dirty="0">
                <a:solidFill>
                  <a:schemeClr val="tx1"/>
                </a:solidFill>
                <a:latin typeface="Arial Body"/>
              </a:rPr>
              <a:t>NASA</a:t>
            </a:r>
            <a:r>
              <a:rPr lang="en-US" sz="1400" dirty="0">
                <a:solidFill>
                  <a:schemeClr val="tx1"/>
                </a:solidFill>
                <a:latin typeface="Arial Body"/>
              </a:rPr>
              <a:t> is discrete title for “</a:t>
            </a:r>
            <a:r>
              <a:rPr lang="fr-FR" sz="1400" dirty="0">
                <a:solidFill>
                  <a:schemeClr val="tx1"/>
                </a:solidFill>
                <a:latin typeface="Arial Body"/>
              </a:rPr>
              <a:t>National Aeronautics and Space Administration »</a:t>
            </a:r>
            <a:endParaRPr lang="en-US" sz="1400" dirty="0">
              <a:solidFill>
                <a:schemeClr val="tx1"/>
              </a:solidFill>
              <a:latin typeface="Arial Body"/>
            </a:endParaRPr>
          </a:p>
          <a:p>
            <a:r>
              <a:rPr lang="en-US" sz="1800" dirty="0">
                <a:solidFill>
                  <a:schemeClr val="tx1"/>
                </a:solidFill>
                <a:latin typeface="Century Gothic" pitchFamily="34" charset="0"/>
              </a:rPr>
              <a:t> </a:t>
            </a:r>
            <a:endParaRPr lang="fr-FR" sz="1400" dirty="0">
              <a:solidFill>
                <a:schemeClr val="tx1"/>
              </a:solidFill>
              <a:latin typeface="Century Gothic" pitchFamily="34" charset="0"/>
            </a:endParaRPr>
          </a:p>
        </p:txBody>
      </p:sp>
      <p:cxnSp>
        <p:nvCxnSpPr>
          <p:cNvPr id="17" name="Straight Arrow Connector 16">
            <a:extLst>
              <a:ext uri="{FF2B5EF4-FFF2-40B4-BE49-F238E27FC236}">
                <a16:creationId xmlns:a16="http://schemas.microsoft.com/office/drawing/2014/main" id="{15A773A4-4C4F-0EE9-FF0C-1DEF7CB5E807}"/>
              </a:ext>
            </a:extLst>
          </p:cNvPr>
          <p:cNvCxnSpPr/>
          <p:nvPr/>
        </p:nvCxnSpPr>
        <p:spPr bwMode="auto">
          <a:xfrm flipV="1">
            <a:off x="2567608" y="4221088"/>
            <a:ext cx="2160240" cy="504056"/>
          </a:xfrm>
          <a:prstGeom prst="straightConnector1">
            <a:avLst/>
          </a:prstGeom>
          <a:solidFill>
            <a:schemeClr val="accent1"/>
          </a:solidFill>
          <a:ln w="28575"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34678CA4-1B60-9AED-6FA6-D44B8656985B}"/>
              </a:ext>
            </a:extLst>
          </p:cNvPr>
          <p:cNvCxnSpPr/>
          <p:nvPr/>
        </p:nvCxnSpPr>
        <p:spPr bwMode="auto">
          <a:xfrm flipV="1">
            <a:off x="9192344" y="2708920"/>
            <a:ext cx="0" cy="2032132"/>
          </a:xfrm>
          <a:prstGeom prst="straightConnector1">
            <a:avLst/>
          </a:prstGeom>
          <a:solidFill>
            <a:schemeClr val="accent1"/>
          </a:solidFill>
          <a:ln w="28575"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3E81B561-DFF4-CC8D-C320-1D6BB277010B}"/>
              </a:ext>
            </a:extLst>
          </p:cNvPr>
          <p:cNvCxnSpPr/>
          <p:nvPr/>
        </p:nvCxnSpPr>
        <p:spPr bwMode="auto">
          <a:xfrm>
            <a:off x="9408368" y="1340768"/>
            <a:ext cx="576064" cy="0"/>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3363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606" y="83817"/>
            <a:ext cx="12097344" cy="482352"/>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US" sz="1800" dirty="0">
                <a:latin typeface="Arial Body"/>
              </a:rPr>
              <a:t>2. How to complete the ITER Supplier Registration Questionnaire</a:t>
            </a:r>
            <a:endParaRPr lang="en-GB" kern="0" noProof="0" dirty="0"/>
          </a:p>
        </p:txBody>
      </p:sp>
      <p:grpSp>
        <p:nvGrpSpPr>
          <p:cNvPr id="5" name="Group 4"/>
          <p:cNvGrpSpPr/>
          <p:nvPr/>
        </p:nvGrpSpPr>
        <p:grpSpPr>
          <a:xfrm>
            <a:off x="7243843" y="667919"/>
            <a:ext cx="4766803" cy="1129132"/>
            <a:chOff x="5693815" y="693601"/>
            <a:chExt cx="4545214" cy="1129132"/>
          </a:xfrm>
          <a:solidFill>
            <a:schemeClr val="bg1"/>
          </a:solidFill>
        </p:grpSpPr>
        <p:pic>
          <p:nvPicPr>
            <p:cNvPr id="7" name="Picture 6" descr="File:Logomi info.gif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3815" y="693601"/>
              <a:ext cx="536745" cy="536746"/>
            </a:xfrm>
            <a:prstGeom prst="rect">
              <a:avLst/>
            </a:prstGeom>
            <a:grpFill/>
          </p:spPr>
        </p:pic>
        <p:sp>
          <p:nvSpPr>
            <p:cNvPr id="8" name="TextBox 7"/>
            <p:cNvSpPr txBox="1"/>
            <p:nvPr/>
          </p:nvSpPr>
          <p:spPr>
            <a:xfrm>
              <a:off x="6288509" y="868626"/>
              <a:ext cx="3950520" cy="954107"/>
            </a:xfrm>
            <a:prstGeom prst="rect">
              <a:avLst/>
            </a:prstGeom>
            <a:grpFill/>
            <a:ln w="12700">
              <a:solidFill>
                <a:srgbClr val="005293"/>
              </a:solidFill>
            </a:ln>
          </p:spPr>
          <p:txBody>
            <a:bodyPr wrap="square" rtlCol="0">
              <a:spAutoFit/>
            </a:bodyPr>
            <a:lstStyle/>
            <a:p>
              <a:r>
                <a:rPr lang="en-GB" sz="1400" noProof="0" dirty="0">
                  <a:latin typeface="+mn-lt"/>
                </a:rPr>
                <a:t>Any field marked with a </a:t>
              </a:r>
              <a:r>
                <a:rPr lang="en-GB" sz="1400" noProof="0" dirty="0">
                  <a:solidFill>
                    <a:srgbClr val="FF0000"/>
                  </a:solidFill>
                  <a:latin typeface="+mn-lt"/>
                </a:rPr>
                <a:t>*</a:t>
              </a:r>
              <a:r>
                <a:rPr lang="en-GB" sz="1400" noProof="0" dirty="0">
                  <a:latin typeface="+mn-lt"/>
                </a:rPr>
                <a:t> (star) is a mandatory field.</a:t>
              </a:r>
            </a:p>
            <a:p>
              <a:r>
                <a:rPr lang="en-GB" sz="1400" noProof="0" dirty="0">
                  <a:latin typeface="+mn-lt"/>
                </a:rPr>
                <a:t>You will have to provide information there to finalize your registration.</a:t>
              </a:r>
            </a:p>
          </p:txBody>
        </p:sp>
      </p:grpSp>
      <p:sp>
        <p:nvSpPr>
          <p:cNvPr id="14" name="Line Callout 1 13"/>
          <p:cNvSpPr/>
          <p:nvPr/>
        </p:nvSpPr>
        <p:spPr bwMode="auto">
          <a:xfrm>
            <a:off x="7882840" y="2034856"/>
            <a:ext cx="4143116" cy="932912"/>
          </a:xfrm>
          <a:prstGeom prst="borderCallout1">
            <a:avLst>
              <a:gd name="adj1" fmla="val 13799"/>
              <a:gd name="adj2" fmla="val -7"/>
              <a:gd name="adj3" fmla="val 13646"/>
              <a:gd name="adj4" fmla="val -420"/>
            </a:avLst>
          </a:prstGeom>
          <a:ln w="12700">
            <a:solidFill>
              <a:srgbClr val="0078D7"/>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GB" sz="1400" noProof="0" dirty="0">
                <a:solidFill>
                  <a:schemeClr val="tx1"/>
                </a:solidFill>
                <a:latin typeface="Arial Body "/>
              </a:rPr>
              <a:t>General Information and Addresses.</a:t>
            </a:r>
          </a:p>
          <a:p>
            <a:r>
              <a:rPr lang="en-GB" sz="1400" b="1" noProof="0" dirty="0">
                <a:solidFill>
                  <a:schemeClr val="tx1"/>
                </a:solidFill>
                <a:latin typeface="Arial Body "/>
              </a:rPr>
              <a:t>Main address </a:t>
            </a:r>
            <a:r>
              <a:rPr lang="en-GB" sz="1400" noProof="0" dirty="0">
                <a:solidFill>
                  <a:schemeClr val="tx1"/>
                </a:solidFill>
                <a:latin typeface="Arial Body "/>
              </a:rPr>
              <a:t>is the address related to your company / Tax ID, in other words, the one to consider for any contractual document. </a:t>
            </a:r>
            <a:endParaRPr kumimoji="0" lang="en-GB" sz="1400" b="0" i="0" u="none" strike="noStrike" cap="none" normalizeH="0" noProof="0" dirty="0">
              <a:ln>
                <a:noFill/>
              </a:ln>
              <a:solidFill>
                <a:schemeClr val="tx1"/>
              </a:solidFill>
              <a:effectLst/>
              <a:latin typeface="Arial Body "/>
            </a:endParaRPr>
          </a:p>
          <a:p>
            <a:endParaRPr lang="en-GB" sz="1400" baseline="0" noProof="0" dirty="0">
              <a:solidFill>
                <a:schemeClr val="tx1"/>
              </a:solidFill>
              <a:latin typeface="Century Gothic" pitchFamily="34" charset="0"/>
            </a:endParaRPr>
          </a:p>
          <a:p>
            <a:r>
              <a:rPr kumimoji="0" lang="en-GB" sz="1400" b="0" i="0" u="none" strike="noStrike" cap="none" normalizeH="0" noProof="0" dirty="0">
                <a:ln>
                  <a:noFill/>
                </a:ln>
                <a:solidFill>
                  <a:schemeClr val="tx1"/>
                </a:solidFill>
                <a:effectLst/>
                <a:latin typeface="Century Gothic" pitchFamily="34" charset="0"/>
              </a:rPr>
              <a:t> </a:t>
            </a:r>
            <a:endParaRPr kumimoji="0" lang="en-GB" sz="1400" b="0" i="0" u="none" strike="noStrike" cap="none" normalizeH="0" baseline="0" noProof="0" dirty="0">
              <a:ln>
                <a:noFill/>
              </a:ln>
              <a:solidFill>
                <a:schemeClr val="tx1"/>
              </a:solidFill>
              <a:effectLst/>
              <a:latin typeface="Century Gothic" pitchFamily="34" charset="0"/>
            </a:endParaRPr>
          </a:p>
        </p:txBody>
      </p:sp>
      <p:sp>
        <p:nvSpPr>
          <p:cNvPr id="18" name="Rectangle 17"/>
          <p:cNvSpPr/>
          <p:nvPr/>
        </p:nvSpPr>
        <p:spPr bwMode="auto">
          <a:xfrm>
            <a:off x="2690180" y="1777951"/>
            <a:ext cx="2551618" cy="36004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noProof="0" dirty="0">
              <a:ln>
                <a:noFill/>
              </a:ln>
              <a:solidFill>
                <a:schemeClr val="tx1"/>
              </a:solidFill>
              <a:effectLst/>
              <a:latin typeface="Century Gothic" pitchFamily="34" charset="0"/>
            </a:endParaRPr>
          </a:p>
        </p:txBody>
      </p:sp>
      <p:pic>
        <p:nvPicPr>
          <p:cNvPr id="19" name="Picture 18">
            <a:extLst>
              <a:ext uri="{FF2B5EF4-FFF2-40B4-BE49-F238E27FC236}">
                <a16:creationId xmlns:a16="http://schemas.microsoft.com/office/drawing/2014/main" id="{48707185-9707-A7E5-79CF-0D204ED5D824}"/>
              </a:ext>
            </a:extLst>
          </p:cNvPr>
          <p:cNvPicPr>
            <a:picLocks noChangeAspect="1"/>
          </p:cNvPicPr>
          <p:nvPr/>
        </p:nvPicPr>
        <p:blipFill>
          <a:blip r:embed="rId3"/>
          <a:stretch>
            <a:fillRect/>
          </a:stretch>
        </p:blipFill>
        <p:spPr>
          <a:xfrm>
            <a:off x="123626" y="672663"/>
            <a:ext cx="6994766" cy="5717583"/>
          </a:xfrm>
          <a:prstGeom prst="rect">
            <a:avLst/>
          </a:prstGeom>
          <a:ln w="12700">
            <a:solidFill>
              <a:srgbClr val="4472C4"/>
            </a:solidFill>
          </a:ln>
        </p:spPr>
      </p:pic>
      <p:cxnSp>
        <p:nvCxnSpPr>
          <p:cNvPr id="21" name="Straight Arrow Connector 20">
            <a:extLst>
              <a:ext uri="{FF2B5EF4-FFF2-40B4-BE49-F238E27FC236}">
                <a16:creationId xmlns:a16="http://schemas.microsoft.com/office/drawing/2014/main" id="{921EB383-C62B-EC61-6A2B-9FDD60B774D6}"/>
              </a:ext>
            </a:extLst>
          </p:cNvPr>
          <p:cNvCxnSpPr/>
          <p:nvPr/>
        </p:nvCxnSpPr>
        <p:spPr bwMode="auto">
          <a:xfrm flipH="1">
            <a:off x="4727848" y="1484784"/>
            <a:ext cx="3078908" cy="293167"/>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A6E63D6E-4AF0-E7A6-1CD1-2AEB5F359C2B}"/>
              </a:ext>
            </a:extLst>
          </p:cNvPr>
          <p:cNvSpPr txBox="1"/>
          <p:nvPr/>
        </p:nvSpPr>
        <p:spPr>
          <a:xfrm>
            <a:off x="7882841" y="3796680"/>
            <a:ext cx="4127805" cy="923330"/>
          </a:xfrm>
          <a:prstGeom prst="rect">
            <a:avLst/>
          </a:prstGeom>
          <a:noFill/>
          <a:ln>
            <a:solidFill>
              <a:srgbClr val="0078D7"/>
            </a:solidFill>
          </a:ln>
        </p:spPr>
        <p:txBody>
          <a:bodyPr wrap="square" rtlCol="0">
            <a:spAutoFit/>
          </a:bodyPr>
          <a:lstStyle/>
          <a:p>
            <a:r>
              <a:rPr lang="en-GB" sz="1400" noProof="0" dirty="0">
                <a:latin typeface="Arial Body "/>
              </a:rPr>
              <a:t>You must select the </a:t>
            </a:r>
            <a:r>
              <a:rPr lang="en-GB" sz="1400" b="1" noProof="0" dirty="0">
                <a:latin typeface="Arial Body "/>
              </a:rPr>
              <a:t>country code </a:t>
            </a:r>
            <a:r>
              <a:rPr lang="en-GB" sz="1400" noProof="0" dirty="0">
                <a:latin typeface="Arial Body "/>
              </a:rPr>
              <a:t>for the phone number (landline or cell phone) from </a:t>
            </a:r>
            <a:r>
              <a:rPr lang="en-GB" sz="1400" noProof="0" dirty="0" err="1">
                <a:latin typeface="Arial Body "/>
              </a:rPr>
              <a:t>th</a:t>
            </a:r>
            <a:fld id="{5C26C970-9152-4DFB-9DF0-726877948CC9}" type="slidenum">
              <a:rPr lang="en-GB" sz="1400" noProof="0" smtClean="0">
                <a:latin typeface="Arial Body "/>
              </a:rPr>
              <a:t>15</a:t>
            </a:fld>
            <a:r>
              <a:rPr lang="en-GB" sz="1400" noProof="0" dirty="0">
                <a:latin typeface="Arial Body "/>
              </a:rPr>
              <a:t>e drop-down country code list</a:t>
            </a:r>
          </a:p>
          <a:p>
            <a:endParaRPr lang="en-GB" sz="1200" noProof="0" dirty="0">
              <a:latin typeface="+mn-lt"/>
            </a:endParaRPr>
          </a:p>
        </p:txBody>
      </p:sp>
      <p:cxnSp>
        <p:nvCxnSpPr>
          <p:cNvPr id="28" name="Straight Arrow Connector 27">
            <a:extLst>
              <a:ext uri="{FF2B5EF4-FFF2-40B4-BE49-F238E27FC236}">
                <a16:creationId xmlns:a16="http://schemas.microsoft.com/office/drawing/2014/main" id="{6603D6B4-2528-B343-3249-7F028549FAF7}"/>
              </a:ext>
            </a:extLst>
          </p:cNvPr>
          <p:cNvCxnSpPr>
            <a:cxnSpLocks/>
            <a:stCxn id="23" idx="1"/>
          </p:cNvCxnSpPr>
          <p:nvPr/>
        </p:nvCxnSpPr>
        <p:spPr bwMode="auto">
          <a:xfrm flipH="1">
            <a:off x="5241798" y="4258345"/>
            <a:ext cx="2641043" cy="218609"/>
          </a:xfrm>
          <a:prstGeom prst="straightConnector1">
            <a:avLst/>
          </a:prstGeom>
          <a:ln w="25400">
            <a:solidFill>
              <a:srgbClr val="ED7D31"/>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30" name="TextBox 29">
            <a:extLst>
              <a:ext uri="{FF2B5EF4-FFF2-40B4-BE49-F238E27FC236}">
                <a16:creationId xmlns:a16="http://schemas.microsoft.com/office/drawing/2014/main" id="{22B2ADB4-0924-2E9C-A46D-F769A8C800F8}"/>
              </a:ext>
            </a:extLst>
          </p:cNvPr>
          <p:cNvSpPr txBox="1"/>
          <p:nvPr/>
        </p:nvSpPr>
        <p:spPr>
          <a:xfrm>
            <a:off x="7867530" y="4856759"/>
            <a:ext cx="4143116" cy="1569660"/>
          </a:xfrm>
          <a:prstGeom prst="rect">
            <a:avLst/>
          </a:prstGeom>
          <a:noFill/>
          <a:ln>
            <a:solidFill>
              <a:srgbClr val="0078D7"/>
            </a:solidFill>
          </a:ln>
        </p:spPr>
        <p:txBody>
          <a:bodyPr wrap="square" rtlCol="0">
            <a:spAutoFit/>
          </a:bodyPr>
          <a:lstStyle/>
          <a:p>
            <a:pPr algn="just"/>
            <a:r>
              <a:rPr lang="en-GB" sz="1400" noProof="0" dirty="0">
                <a:latin typeface="Arial Body "/>
              </a:rPr>
              <a:t>Do not put the country calling code (I.e.: 00XX) in front of your number.</a:t>
            </a:r>
          </a:p>
          <a:p>
            <a:pPr algn="just"/>
            <a:r>
              <a:rPr lang="en-GB" sz="1400" noProof="0" dirty="0">
                <a:latin typeface="Arial Body "/>
              </a:rPr>
              <a:t>Use only a series of numbers (no separator such as : ; . - _ .)</a:t>
            </a:r>
          </a:p>
          <a:p>
            <a:pPr algn="ctr"/>
            <a:r>
              <a:rPr lang="en-GB" sz="1400" noProof="0" dirty="0">
                <a:latin typeface="Arial Body "/>
              </a:rPr>
              <a:t>E.g.: French number, Country code is FR</a:t>
            </a:r>
          </a:p>
          <a:p>
            <a:pPr algn="ctr"/>
            <a:r>
              <a:rPr lang="en-GB" sz="1400" noProof="0" dirty="0">
                <a:latin typeface="Arial Body "/>
              </a:rPr>
              <a:t>Phone number: 123456789</a:t>
            </a:r>
          </a:p>
          <a:p>
            <a:pPr marL="285750" indent="-285750" algn="just">
              <a:buFont typeface="Wingdings" panose="05000000000000000000" pitchFamily="2" charset="2"/>
              <a:buChar char="Ø"/>
            </a:pPr>
            <a:endParaRPr lang="en-GB" sz="1200" noProof="0" dirty="0">
              <a:latin typeface="+mn-lt"/>
            </a:endParaRPr>
          </a:p>
        </p:txBody>
      </p:sp>
      <p:pic>
        <p:nvPicPr>
          <p:cNvPr id="33" name="Picture 32" descr="Vector drawing of exclamation mark in orange circle | Free SVG">
            <a:extLst>
              <a:ext uri="{FF2B5EF4-FFF2-40B4-BE49-F238E27FC236}">
                <a16:creationId xmlns:a16="http://schemas.microsoft.com/office/drawing/2014/main" id="{3D60D4E4-C6F9-2F97-FD6C-2114671F22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097" y="4842491"/>
            <a:ext cx="730743" cy="606938"/>
          </a:xfrm>
          <a:prstGeom prst="rect">
            <a:avLst/>
          </a:prstGeom>
        </p:spPr>
      </p:pic>
      <p:sp>
        <p:nvSpPr>
          <p:cNvPr id="35" name="TextBox 34">
            <a:extLst>
              <a:ext uri="{FF2B5EF4-FFF2-40B4-BE49-F238E27FC236}">
                <a16:creationId xmlns:a16="http://schemas.microsoft.com/office/drawing/2014/main" id="{F08CB297-8744-2997-1A2C-0E3B77A1EFBC}"/>
              </a:ext>
            </a:extLst>
          </p:cNvPr>
          <p:cNvSpPr txBox="1"/>
          <p:nvPr/>
        </p:nvSpPr>
        <p:spPr>
          <a:xfrm>
            <a:off x="7867530" y="3068960"/>
            <a:ext cx="4143116" cy="707886"/>
          </a:xfrm>
          <a:prstGeom prst="rect">
            <a:avLst/>
          </a:prstGeom>
          <a:noFill/>
          <a:ln>
            <a:solidFill>
              <a:srgbClr val="0078D7"/>
            </a:solidFill>
          </a:ln>
        </p:spPr>
        <p:txBody>
          <a:bodyPr wrap="square" rtlCol="0">
            <a:spAutoFit/>
          </a:bodyPr>
          <a:lstStyle/>
          <a:p>
            <a:r>
              <a:rPr lang="en-GB" sz="1400" b="1" noProof="0" dirty="0">
                <a:latin typeface="Arial Body "/>
              </a:rPr>
              <a:t>Correspondence address </a:t>
            </a:r>
            <a:r>
              <a:rPr lang="en-GB" sz="1400" noProof="0" dirty="0">
                <a:latin typeface="Arial Body "/>
              </a:rPr>
              <a:t>is where and how we can reach our main contact (i.e.: you)</a:t>
            </a:r>
          </a:p>
          <a:p>
            <a:endParaRPr lang="en-GB" sz="1200" noProof="0" dirty="0">
              <a:latin typeface="+mn-lt"/>
            </a:endParaRPr>
          </a:p>
        </p:txBody>
      </p:sp>
      <p:cxnSp>
        <p:nvCxnSpPr>
          <p:cNvPr id="37" name="Straight Arrow Connector 36">
            <a:extLst>
              <a:ext uri="{FF2B5EF4-FFF2-40B4-BE49-F238E27FC236}">
                <a16:creationId xmlns:a16="http://schemas.microsoft.com/office/drawing/2014/main" id="{99B58C6E-80A8-449F-4252-89A902793121}"/>
              </a:ext>
            </a:extLst>
          </p:cNvPr>
          <p:cNvCxnSpPr>
            <a:stCxn id="35" idx="1"/>
          </p:cNvCxnSpPr>
          <p:nvPr/>
        </p:nvCxnSpPr>
        <p:spPr bwMode="auto">
          <a:xfrm flipH="1">
            <a:off x="1775520" y="3422903"/>
            <a:ext cx="6092010" cy="438145"/>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5594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328" y="57478"/>
            <a:ext cx="12097344" cy="482352"/>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GB" sz="1800" dirty="0"/>
              <a:t>2. </a:t>
            </a:r>
            <a:r>
              <a:rPr lang="en-US" sz="1800" dirty="0">
                <a:latin typeface="Arial Body"/>
              </a:rPr>
              <a:t>How to complete the ITER Organization registration questionnaire</a:t>
            </a:r>
            <a:endParaRPr lang="fr-FR" kern="0" dirty="0"/>
          </a:p>
        </p:txBody>
      </p:sp>
      <p:pic>
        <p:nvPicPr>
          <p:cNvPr id="31" name="Picture 30">
            <a:extLst>
              <a:ext uri="{FF2B5EF4-FFF2-40B4-BE49-F238E27FC236}">
                <a16:creationId xmlns:a16="http://schemas.microsoft.com/office/drawing/2014/main" id="{6CF5E3F9-4B94-D8D8-012A-BCE34E5496F9}"/>
              </a:ext>
            </a:extLst>
          </p:cNvPr>
          <p:cNvPicPr>
            <a:picLocks noChangeAspect="1"/>
          </p:cNvPicPr>
          <p:nvPr/>
        </p:nvPicPr>
        <p:blipFill>
          <a:blip r:embed="rId2"/>
          <a:stretch>
            <a:fillRect/>
          </a:stretch>
        </p:blipFill>
        <p:spPr>
          <a:xfrm>
            <a:off x="551384" y="633542"/>
            <a:ext cx="9310970" cy="5590916"/>
          </a:xfrm>
          <a:prstGeom prst="rect">
            <a:avLst/>
          </a:prstGeom>
          <a:ln w="12700">
            <a:solidFill>
              <a:srgbClr val="4472C4"/>
            </a:solidFill>
          </a:ln>
        </p:spPr>
      </p:pic>
      <p:sp>
        <p:nvSpPr>
          <p:cNvPr id="33" name="Rectangle 32">
            <a:extLst>
              <a:ext uri="{FF2B5EF4-FFF2-40B4-BE49-F238E27FC236}">
                <a16:creationId xmlns:a16="http://schemas.microsoft.com/office/drawing/2014/main" id="{526B9C2C-8ACD-B34F-BA91-5F7AB1A7FF20}"/>
              </a:ext>
            </a:extLst>
          </p:cNvPr>
          <p:cNvSpPr/>
          <p:nvPr/>
        </p:nvSpPr>
        <p:spPr bwMode="auto">
          <a:xfrm>
            <a:off x="7779952" y="3992210"/>
            <a:ext cx="2088232" cy="22193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
        <p:nvSpPr>
          <p:cNvPr id="34" name="Rectangle 33">
            <a:extLst>
              <a:ext uri="{FF2B5EF4-FFF2-40B4-BE49-F238E27FC236}">
                <a16:creationId xmlns:a16="http://schemas.microsoft.com/office/drawing/2014/main" id="{5F62A0B5-371F-06BB-7071-752EFDE7EEFC}"/>
              </a:ext>
            </a:extLst>
          </p:cNvPr>
          <p:cNvSpPr/>
          <p:nvPr/>
        </p:nvSpPr>
        <p:spPr bwMode="auto">
          <a:xfrm>
            <a:off x="551384" y="4005064"/>
            <a:ext cx="5904656" cy="22193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
        <p:nvSpPr>
          <p:cNvPr id="35" name="TextBox 34">
            <a:extLst>
              <a:ext uri="{FF2B5EF4-FFF2-40B4-BE49-F238E27FC236}">
                <a16:creationId xmlns:a16="http://schemas.microsoft.com/office/drawing/2014/main" id="{755E6076-C820-BCF5-55C0-22809A5BF0E1}"/>
              </a:ext>
            </a:extLst>
          </p:cNvPr>
          <p:cNvSpPr txBox="1"/>
          <p:nvPr/>
        </p:nvSpPr>
        <p:spPr>
          <a:xfrm>
            <a:off x="8213942" y="4365104"/>
            <a:ext cx="1620180" cy="461665"/>
          </a:xfrm>
          <a:prstGeom prst="rect">
            <a:avLst/>
          </a:prstGeom>
          <a:noFill/>
          <a:ln w="12700">
            <a:solidFill>
              <a:srgbClr val="4472C4"/>
            </a:solidFill>
          </a:ln>
        </p:spPr>
        <p:txBody>
          <a:bodyPr wrap="square" rtlCol="0">
            <a:spAutoFit/>
          </a:bodyPr>
          <a:lstStyle/>
          <a:p>
            <a:r>
              <a:rPr lang="en-US" sz="1200" dirty="0">
                <a:latin typeface="+mn-lt"/>
              </a:rPr>
              <a:t>Select how you heard about ITER</a:t>
            </a:r>
            <a:endParaRPr lang="en-GB" sz="1200" dirty="0">
              <a:latin typeface="+mn-lt"/>
            </a:endParaRPr>
          </a:p>
        </p:txBody>
      </p:sp>
      <p:cxnSp>
        <p:nvCxnSpPr>
          <p:cNvPr id="37" name="Straight Arrow Connector 36">
            <a:extLst>
              <a:ext uri="{FF2B5EF4-FFF2-40B4-BE49-F238E27FC236}">
                <a16:creationId xmlns:a16="http://schemas.microsoft.com/office/drawing/2014/main" id="{DF2E683D-E6E5-D043-1785-7D71D523ACC7}"/>
              </a:ext>
            </a:extLst>
          </p:cNvPr>
          <p:cNvCxnSpPr/>
          <p:nvPr/>
        </p:nvCxnSpPr>
        <p:spPr bwMode="auto">
          <a:xfrm flipH="1" flipV="1">
            <a:off x="7752184" y="4005064"/>
            <a:ext cx="461758" cy="347186"/>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a16="http://schemas.microsoft.com/office/drawing/2014/main" id="{F6BD6777-CF2B-76D1-CB61-0E664CF54EB3}"/>
              </a:ext>
            </a:extLst>
          </p:cNvPr>
          <p:cNvSpPr txBox="1"/>
          <p:nvPr/>
        </p:nvSpPr>
        <p:spPr>
          <a:xfrm>
            <a:off x="10056440" y="1628800"/>
            <a:ext cx="1800200" cy="1354217"/>
          </a:xfrm>
          <a:prstGeom prst="rect">
            <a:avLst/>
          </a:prstGeom>
          <a:noFill/>
          <a:ln w="12700">
            <a:solidFill>
              <a:srgbClr val="4472C4"/>
            </a:solidFill>
          </a:ln>
        </p:spPr>
        <p:txBody>
          <a:bodyPr wrap="square" rtlCol="0">
            <a:spAutoFit/>
          </a:bodyPr>
          <a:lstStyle/>
          <a:p>
            <a:r>
              <a:rPr lang="en-US" sz="1400" dirty="0">
                <a:latin typeface="Arial Body "/>
              </a:rPr>
              <a:t>Specify here if you are supplying PIC component (under nuclear safety regulation)</a:t>
            </a:r>
          </a:p>
          <a:p>
            <a:endParaRPr lang="en-GB" sz="1200" dirty="0">
              <a:latin typeface="+mn-lt"/>
            </a:endParaRPr>
          </a:p>
        </p:txBody>
      </p:sp>
      <p:cxnSp>
        <p:nvCxnSpPr>
          <p:cNvPr id="42" name="Straight Arrow Connector 41">
            <a:extLst>
              <a:ext uri="{FF2B5EF4-FFF2-40B4-BE49-F238E27FC236}">
                <a16:creationId xmlns:a16="http://schemas.microsoft.com/office/drawing/2014/main" id="{D814A403-3A0D-7EF1-7C36-9B2DBBFD18A8}"/>
              </a:ext>
            </a:extLst>
          </p:cNvPr>
          <p:cNvCxnSpPr/>
          <p:nvPr/>
        </p:nvCxnSpPr>
        <p:spPr bwMode="auto">
          <a:xfrm flipH="1">
            <a:off x="8688288" y="2708920"/>
            <a:ext cx="1368152" cy="864096"/>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2079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F21E-1DCA-4B2A-90BC-C4427E6CF9F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91D005E-790B-CF10-F96C-21046C9381A8}"/>
              </a:ext>
            </a:extLst>
          </p:cNvPr>
          <p:cNvSpPr txBox="1">
            <a:spLocks/>
          </p:cNvSpPr>
          <p:nvPr/>
        </p:nvSpPr>
        <p:spPr bwMode="auto">
          <a:xfrm>
            <a:off x="0" y="44624"/>
            <a:ext cx="12097344" cy="482352"/>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GB" sz="1800" dirty="0"/>
              <a:t>2. </a:t>
            </a:r>
            <a:r>
              <a:rPr lang="en-US" sz="1800" dirty="0">
                <a:latin typeface="Arial Body"/>
              </a:rPr>
              <a:t>How to complete the ITER Organization registration questionnaire</a:t>
            </a:r>
            <a:endParaRPr lang="fr-FR" kern="0" dirty="0"/>
          </a:p>
        </p:txBody>
      </p:sp>
      <p:sp>
        <p:nvSpPr>
          <p:cNvPr id="9" name="TextBox 8">
            <a:extLst>
              <a:ext uri="{FF2B5EF4-FFF2-40B4-BE49-F238E27FC236}">
                <a16:creationId xmlns:a16="http://schemas.microsoft.com/office/drawing/2014/main" id="{B74B617A-E7FA-D8C2-FC3C-23FB81CFB1A9}"/>
              </a:ext>
            </a:extLst>
          </p:cNvPr>
          <p:cNvSpPr txBox="1"/>
          <p:nvPr/>
        </p:nvSpPr>
        <p:spPr>
          <a:xfrm>
            <a:off x="10361691" y="836712"/>
            <a:ext cx="1710973" cy="2215991"/>
          </a:xfrm>
          <a:prstGeom prst="rect">
            <a:avLst/>
          </a:prstGeom>
          <a:noFill/>
          <a:ln w="12700">
            <a:solidFill>
              <a:srgbClr val="0078D7"/>
            </a:solidFill>
          </a:ln>
        </p:spPr>
        <p:txBody>
          <a:bodyPr wrap="square" rtlCol="0">
            <a:spAutoFit/>
          </a:bodyPr>
          <a:lstStyle/>
          <a:p>
            <a:r>
              <a:rPr lang="en-US" sz="1400" dirty="0">
                <a:latin typeface="Arial Body "/>
              </a:rPr>
              <a:t>Please specify here the type of activity you are mainly providing.</a:t>
            </a:r>
          </a:p>
          <a:p>
            <a:r>
              <a:rPr lang="en-US" sz="1400" dirty="0">
                <a:latin typeface="Arial Body "/>
              </a:rPr>
              <a:t>You can select several values, provided those are significant in your activity.</a:t>
            </a:r>
          </a:p>
          <a:p>
            <a:endParaRPr lang="en-GB" sz="1200" dirty="0">
              <a:latin typeface="+mn-lt"/>
            </a:endParaRPr>
          </a:p>
        </p:txBody>
      </p:sp>
      <p:sp>
        <p:nvSpPr>
          <p:cNvPr id="13" name="TextBox 12">
            <a:extLst>
              <a:ext uri="{FF2B5EF4-FFF2-40B4-BE49-F238E27FC236}">
                <a16:creationId xmlns:a16="http://schemas.microsoft.com/office/drawing/2014/main" id="{71AB86EF-11F1-E98D-A015-1B82BA6B0B54}"/>
              </a:ext>
            </a:extLst>
          </p:cNvPr>
          <p:cNvSpPr txBox="1"/>
          <p:nvPr/>
        </p:nvSpPr>
        <p:spPr>
          <a:xfrm>
            <a:off x="10361691" y="3085440"/>
            <a:ext cx="1710973" cy="1169551"/>
          </a:xfrm>
          <a:prstGeom prst="rect">
            <a:avLst/>
          </a:prstGeom>
          <a:noFill/>
          <a:ln w="12700">
            <a:solidFill>
              <a:srgbClr val="0078D7"/>
            </a:solidFill>
          </a:ln>
        </p:spPr>
        <p:txBody>
          <a:bodyPr wrap="square">
            <a:spAutoFit/>
          </a:bodyPr>
          <a:lstStyle/>
          <a:p>
            <a:r>
              <a:rPr lang="en-US" sz="1400" dirty="0">
                <a:latin typeface="Arial Body "/>
              </a:rPr>
              <a:t>Please specify here your agreement with our standard payment terms. </a:t>
            </a:r>
          </a:p>
        </p:txBody>
      </p:sp>
      <p:pic>
        <p:nvPicPr>
          <p:cNvPr id="22" name="Picture 21">
            <a:extLst>
              <a:ext uri="{FF2B5EF4-FFF2-40B4-BE49-F238E27FC236}">
                <a16:creationId xmlns:a16="http://schemas.microsoft.com/office/drawing/2014/main" id="{667DB2E7-178C-0F1F-8D40-8F470CCF2C2A}"/>
              </a:ext>
            </a:extLst>
          </p:cNvPr>
          <p:cNvPicPr>
            <a:picLocks noChangeAspect="1"/>
          </p:cNvPicPr>
          <p:nvPr/>
        </p:nvPicPr>
        <p:blipFill>
          <a:blip r:embed="rId2"/>
          <a:stretch>
            <a:fillRect/>
          </a:stretch>
        </p:blipFill>
        <p:spPr>
          <a:xfrm>
            <a:off x="571726" y="1340768"/>
            <a:ext cx="9176341" cy="2359630"/>
          </a:xfrm>
          <a:prstGeom prst="rect">
            <a:avLst/>
          </a:prstGeom>
          <a:ln>
            <a:solidFill>
              <a:srgbClr val="4472C4"/>
            </a:solidFill>
          </a:ln>
        </p:spPr>
      </p:pic>
      <p:cxnSp>
        <p:nvCxnSpPr>
          <p:cNvPr id="24" name="Straight Arrow Connector 23">
            <a:extLst>
              <a:ext uri="{FF2B5EF4-FFF2-40B4-BE49-F238E27FC236}">
                <a16:creationId xmlns:a16="http://schemas.microsoft.com/office/drawing/2014/main" id="{07AA3DD7-4C7C-BFDA-E340-ACCAE036D1EE}"/>
              </a:ext>
            </a:extLst>
          </p:cNvPr>
          <p:cNvCxnSpPr>
            <a:stCxn id="9" idx="1"/>
          </p:cNvCxnSpPr>
          <p:nvPr/>
        </p:nvCxnSpPr>
        <p:spPr bwMode="auto">
          <a:xfrm flipH="1" flipV="1">
            <a:off x="7392144" y="1628800"/>
            <a:ext cx="2969547" cy="315908"/>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1C5D1CF3-A3CA-C65A-E0B4-401421109770}"/>
              </a:ext>
            </a:extLst>
          </p:cNvPr>
          <p:cNvCxnSpPr>
            <a:stCxn id="13" idx="1"/>
          </p:cNvCxnSpPr>
          <p:nvPr/>
        </p:nvCxnSpPr>
        <p:spPr bwMode="auto">
          <a:xfrm flipH="1" flipV="1">
            <a:off x="7176120" y="3429000"/>
            <a:ext cx="3185571" cy="241216"/>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134D73C8-1A1C-5552-D63E-E5BC22CF244D}"/>
              </a:ext>
            </a:extLst>
          </p:cNvPr>
          <p:cNvSpPr txBox="1"/>
          <p:nvPr/>
        </p:nvSpPr>
        <p:spPr>
          <a:xfrm>
            <a:off x="2711624" y="4221088"/>
            <a:ext cx="3168352" cy="954107"/>
          </a:xfrm>
          <a:prstGeom prst="rect">
            <a:avLst/>
          </a:prstGeom>
          <a:noFill/>
          <a:ln w="12700">
            <a:solidFill>
              <a:srgbClr val="4472C4"/>
            </a:solidFill>
          </a:ln>
        </p:spPr>
        <p:txBody>
          <a:bodyPr wrap="square">
            <a:spAutoFit/>
          </a:bodyPr>
          <a:lstStyle/>
          <a:p>
            <a:r>
              <a:rPr lang="en-US" sz="1400" dirty="0">
                <a:solidFill>
                  <a:schemeClr val="tx1"/>
                </a:solidFill>
                <a:latin typeface="Arial Body "/>
              </a:rPr>
              <a:t>Please specify your trading currency. </a:t>
            </a:r>
          </a:p>
          <a:p>
            <a:r>
              <a:rPr lang="en-US" sz="1400" dirty="0">
                <a:solidFill>
                  <a:schemeClr val="tx1"/>
                </a:solidFill>
                <a:latin typeface="Arial Body "/>
              </a:rPr>
              <a:t>If you manage several currencies, please note that ITER Organization is preferably dealing in Euros</a:t>
            </a:r>
            <a:endParaRPr kumimoji="0" lang="en-US" sz="1400" b="0" i="0" u="none" strike="noStrike" cap="none" normalizeH="0" dirty="0">
              <a:ln>
                <a:noFill/>
              </a:ln>
              <a:solidFill>
                <a:schemeClr val="tx1"/>
              </a:solidFill>
              <a:effectLst/>
              <a:latin typeface="Arial Body "/>
            </a:endParaRPr>
          </a:p>
        </p:txBody>
      </p:sp>
      <p:cxnSp>
        <p:nvCxnSpPr>
          <p:cNvPr id="31" name="Straight Arrow Connector 30">
            <a:extLst>
              <a:ext uri="{FF2B5EF4-FFF2-40B4-BE49-F238E27FC236}">
                <a16:creationId xmlns:a16="http://schemas.microsoft.com/office/drawing/2014/main" id="{B9C82EFE-4B47-6FBC-A960-03D43DD66D14}"/>
              </a:ext>
            </a:extLst>
          </p:cNvPr>
          <p:cNvCxnSpPr/>
          <p:nvPr/>
        </p:nvCxnSpPr>
        <p:spPr bwMode="auto">
          <a:xfrm flipV="1">
            <a:off x="5591944" y="3700398"/>
            <a:ext cx="1152128" cy="520690"/>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072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328" y="87251"/>
            <a:ext cx="12097344" cy="482352"/>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GB" sz="1800" dirty="0"/>
              <a:t>2. </a:t>
            </a:r>
            <a:r>
              <a:rPr lang="en-US" sz="1800" dirty="0">
                <a:latin typeface="Arial Body"/>
              </a:rPr>
              <a:t>How to complete the ITER Organization registration questionnaire</a:t>
            </a:r>
            <a:endParaRPr lang="fr-FR" kern="0" dirty="0"/>
          </a:p>
        </p:txBody>
      </p:sp>
      <p:cxnSp>
        <p:nvCxnSpPr>
          <p:cNvPr id="27" name="Straight Arrow Connector 26">
            <a:extLst>
              <a:ext uri="{FF2B5EF4-FFF2-40B4-BE49-F238E27FC236}">
                <a16:creationId xmlns:a16="http://schemas.microsoft.com/office/drawing/2014/main" id="{2CCAB613-18B7-194E-D217-D48B7B7C10BE}"/>
              </a:ext>
            </a:extLst>
          </p:cNvPr>
          <p:cNvCxnSpPr/>
          <p:nvPr/>
        </p:nvCxnSpPr>
        <p:spPr bwMode="auto">
          <a:xfrm>
            <a:off x="6755920" y="1682644"/>
            <a:ext cx="1356304" cy="0"/>
          </a:xfrm>
          <a:prstGeom prst="straightConnector1">
            <a:avLst/>
          </a:prstGeom>
          <a:solidFill>
            <a:schemeClr val="accent1"/>
          </a:solidFill>
          <a:ln w="254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338C2D3C-70DA-7939-5717-8791E63C8E42}"/>
              </a:ext>
            </a:extLst>
          </p:cNvPr>
          <p:cNvSpPr txBox="1"/>
          <p:nvPr/>
        </p:nvSpPr>
        <p:spPr>
          <a:xfrm>
            <a:off x="3251684" y="4941168"/>
            <a:ext cx="3108192" cy="1354217"/>
          </a:xfrm>
          <a:prstGeom prst="rect">
            <a:avLst/>
          </a:prstGeom>
          <a:noFill/>
          <a:ln>
            <a:solidFill>
              <a:srgbClr val="005293"/>
            </a:solidFill>
          </a:ln>
        </p:spPr>
        <p:txBody>
          <a:bodyPr wrap="square">
            <a:spAutoFit/>
          </a:bodyPr>
          <a:lstStyle/>
          <a:p>
            <a:r>
              <a:rPr lang="en-US" sz="1400" dirty="0">
                <a:latin typeface="Arial Body "/>
              </a:rPr>
              <a:t>Select here the scope you consider to be able to </a:t>
            </a:r>
            <a:r>
              <a:rPr lang="en-US" sz="1400" b="1" dirty="0">
                <a:latin typeface="Arial Body "/>
              </a:rPr>
              <a:t>supply to ITER Organization, t</a:t>
            </a:r>
            <a:r>
              <a:rPr lang="en-US" sz="1400" dirty="0">
                <a:latin typeface="Arial Body "/>
              </a:rPr>
              <a:t>he UNSPC selected in ARIBA registration is what you want to offer to the whole market.</a:t>
            </a:r>
          </a:p>
          <a:p>
            <a:endParaRPr lang="en-US" sz="1200" dirty="0">
              <a:latin typeface="Arial Body "/>
            </a:endParaRPr>
          </a:p>
        </p:txBody>
      </p:sp>
      <p:pic>
        <p:nvPicPr>
          <p:cNvPr id="33" name="Picture 32">
            <a:extLst>
              <a:ext uri="{FF2B5EF4-FFF2-40B4-BE49-F238E27FC236}">
                <a16:creationId xmlns:a16="http://schemas.microsoft.com/office/drawing/2014/main" id="{C3636855-B466-745B-ED11-D871BBF13734}"/>
              </a:ext>
            </a:extLst>
          </p:cNvPr>
          <p:cNvPicPr>
            <a:picLocks noChangeAspect="1"/>
          </p:cNvPicPr>
          <p:nvPr/>
        </p:nvPicPr>
        <p:blipFill>
          <a:blip r:embed="rId2"/>
          <a:stretch>
            <a:fillRect/>
          </a:stretch>
        </p:blipFill>
        <p:spPr>
          <a:xfrm>
            <a:off x="6946758" y="4671801"/>
            <a:ext cx="3517574" cy="1657848"/>
          </a:xfrm>
          <a:prstGeom prst="rect">
            <a:avLst/>
          </a:prstGeom>
          <a:ln w="12700">
            <a:solidFill>
              <a:srgbClr val="005293"/>
            </a:solidFill>
            <a:prstDash val="solid"/>
          </a:ln>
          <a:effectLst>
            <a:outerShdw blurRad="292100" dist="139700" dir="2700000" algn="tl" rotWithShape="0">
              <a:srgbClr val="333333">
                <a:alpha val="65000"/>
              </a:srgbClr>
            </a:outerShdw>
          </a:effectLst>
        </p:spPr>
      </p:pic>
      <p:cxnSp>
        <p:nvCxnSpPr>
          <p:cNvPr id="35" name="Straight Arrow Connector 34">
            <a:extLst>
              <a:ext uri="{FF2B5EF4-FFF2-40B4-BE49-F238E27FC236}">
                <a16:creationId xmlns:a16="http://schemas.microsoft.com/office/drawing/2014/main" id="{1AE3CE50-4CB0-8FEC-C56E-1D2618CF73B0}"/>
              </a:ext>
            </a:extLst>
          </p:cNvPr>
          <p:cNvCxnSpPr/>
          <p:nvPr/>
        </p:nvCxnSpPr>
        <p:spPr bwMode="auto">
          <a:xfrm>
            <a:off x="6371692" y="5439477"/>
            <a:ext cx="396044" cy="0"/>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8" name="Picture 37">
            <a:extLst>
              <a:ext uri="{FF2B5EF4-FFF2-40B4-BE49-F238E27FC236}">
                <a16:creationId xmlns:a16="http://schemas.microsoft.com/office/drawing/2014/main" id="{12834537-ADE2-EB6F-4E98-66A3574628F2}"/>
              </a:ext>
            </a:extLst>
          </p:cNvPr>
          <p:cNvPicPr>
            <a:picLocks noChangeAspect="1"/>
          </p:cNvPicPr>
          <p:nvPr/>
        </p:nvPicPr>
        <p:blipFill>
          <a:blip r:embed="rId3"/>
          <a:stretch>
            <a:fillRect/>
          </a:stretch>
        </p:blipFill>
        <p:spPr>
          <a:xfrm>
            <a:off x="407368" y="1316668"/>
            <a:ext cx="9625309" cy="2481525"/>
          </a:xfrm>
          <a:prstGeom prst="rect">
            <a:avLst/>
          </a:prstGeom>
          <a:ln>
            <a:solidFill>
              <a:srgbClr val="4472C4"/>
            </a:solidFill>
          </a:ln>
        </p:spPr>
      </p:pic>
      <p:sp>
        <p:nvSpPr>
          <p:cNvPr id="39" name="Rectangle 38">
            <a:extLst>
              <a:ext uri="{FF2B5EF4-FFF2-40B4-BE49-F238E27FC236}">
                <a16:creationId xmlns:a16="http://schemas.microsoft.com/office/drawing/2014/main" id="{435A560B-3AEB-6599-E043-03752FBD067E}"/>
              </a:ext>
            </a:extLst>
          </p:cNvPr>
          <p:cNvSpPr/>
          <p:nvPr/>
        </p:nvSpPr>
        <p:spPr bwMode="auto">
          <a:xfrm>
            <a:off x="7776989" y="1237361"/>
            <a:ext cx="1944216" cy="2088213"/>
          </a:xfrm>
          <a:prstGeom prst="rect">
            <a:avLst/>
          </a:prstGeom>
          <a:noFill/>
          <a:ln w="25400" cap="flat" cmpd="sng" algn="ctr">
            <a:solidFill>
              <a:srgbClr val="ED7D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
        <p:nvSpPr>
          <p:cNvPr id="40" name="TextBox 39">
            <a:extLst>
              <a:ext uri="{FF2B5EF4-FFF2-40B4-BE49-F238E27FC236}">
                <a16:creationId xmlns:a16="http://schemas.microsoft.com/office/drawing/2014/main" id="{018A15EE-68C8-9B20-9362-5FF1653C327D}"/>
              </a:ext>
            </a:extLst>
          </p:cNvPr>
          <p:cNvSpPr txBox="1"/>
          <p:nvPr/>
        </p:nvSpPr>
        <p:spPr>
          <a:xfrm>
            <a:off x="1939204" y="1393519"/>
            <a:ext cx="4439368" cy="1815882"/>
          </a:xfrm>
          <a:prstGeom prst="rect">
            <a:avLst/>
          </a:prstGeom>
          <a:noFill/>
          <a:ln w="12700">
            <a:solidFill>
              <a:srgbClr val="4472C4"/>
            </a:solidFill>
          </a:ln>
        </p:spPr>
        <p:txBody>
          <a:bodyPr wrap="square">
            <a:spAutoFit/>
          </a:bodyPr>
          <a:lstStyle/>
          <a:p>
            <a:r>
              <a:rPr lang="en-US" sz="1400" dirty="0">
                <a:solidFill>
                  <a:schemeClr val="tx1"/>
                </a:solidFill>
                <a:latin typeface="Arial Body "/>
              </a:rPr>
              <a:t>Please specify the standard incoterm you consider in your offers.</a:t>
            </a:r>
          </a:p>
          <a:p>
            <a:endParaRPr lang="en-US" sz="1400" dirty="0">
              <a:solidFill>
                <a:schemeClr val="tx1"/>
              </a:solidFill>
              <a:latin typeface="Arial Body "/>
            </a:endParaRPr>
          </a:p>
          <a:p>
            <a:r>
              <a:rPr kumimoji="0" lang="en-US" sz="1400" b="0" i="0" u="none" strike="noStrike" cap="none" normalizeH="0" dirty="0">
                <a:ln>
                  <a:noFill/>
                </a:ln>
                <a:solidFill>
                  <a:schemeClr val="tx1"/>
                </a:solidFill>
                <a:effectLst/>
                <a:latin typeface="Arial Body "/>
              </a:rPr>
              <a:t>This is indicative only and will not prevent ITER Organization to specify in its Request For Proposal any of those incoterm if need be.</a:t>
            </a:r>
          </a:p>
          <a:p>
            <a:endParaRPr lang="en-US" sz="1400" dirty="0">
              <a:latin typeface="Arial Body "/>
            </a:endParaRPr>
          </a:p>
          <a:p>
            <a:r>
              <a:rPr kumimoji="0" lang="en-US" sz="1400" b="0" i="1" u="none" strike="noStrike" cap="none" normalizeH="0" dirty="0">
                <a:ln>
                  <a:noFill/>
                </a:ln>
                <a:solidFill>
                  <a:schemeClr val="tx1"/>
                </a:solidFill>
                <a:effectLst/>
                <a:latin typeface="Arial Body "/>
              </a:rPr>
              <a:t>Please note the preferred option for ITER is DAP</a:t>
            </a:r>
          </a:p>
        </p:txBody>
      </p:sp>
      <p:cxnSp>
        <p:nvCxnSpPr>
          <p:cNvPr id="42" name="Straight Arrow Connector 41">
            <a:extLst>
              <a:ext uri="{FF2B5EF4-FFF2-40B4-BE49-F238E27FC236}">
                <a16:creationId xmlns:a16="http://schemas.microsoft.com/office/drawing/2014/main" id="{582F1E50-B4A1-DAF9-BBCB-3264F5739D35}"/>
              </a:ext>
            </a:extLst>
          </p:cNvPr>
          <p:cNvCxnSpPr/>
          <p:nvPr/>
        </p:nvCxnSpPr>
        <p:spPr bwMode="auto">
          <a:xfrm flipV="1">
            <a:off x="6421976" y="2190276"/>
            <a:ext cx="1321272" cy="565"/>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a:extLst>
              <a:ext uri="{FF2B5EF4-FFF2-40B4-BE49-F238E27FC236}">
                <a16:creationId xmlns:a16="http://schemas.microsoft.com/office/drawing/2014/main" id="{47FB0972-A3D5-AD07-EB6B-8205FFFB1734}"/>
              </a:ext>
            </a:extLst>
          </p:cNvPr>
          <p:cNvCxnSpPr/>
          <p:nvPr/>
        </p:nvCxnSpPr>
        <p:spPr bwMode="auto">
          <a:xfrm flipV="1">
            <a:off x="4511824" y="3717032"/>
            <a:ext cx="3312368" cy="1224136"/>
          </a:xfrm>
          <a:prstGeom prst="straightConnector1">
            <a:avLst/>
          </a:prstGeom>
          <a:ln w="25400">
            <a:solidFill>
              <a:srgbClr val="ED7D31"/>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2" name="Rectangle 1">
            <a:extLst>
              <a:ext uri="{FF2B5EF4-FFF2-40B4-BE49-F238E27FC236}">
                <a16:creationId xmlns:a16="http://schemas.microsoft.com/office/drawing/2014/main" id="{6EB116F1-2A0D-346A-A46D-6F1320E1BCA4}"/>
              </a:ext>
            </a:extLst>
          </p:cNvPr>
          <p:cNvSpPr/>
          <p:nvPr/>
        </p:nvSpPr>
        <p:spPr bwMode="auto">
          <a:xfrm>
            <a:off x="7824192" y="1340768"/>
            <a:ext cx="1224136" cy="144014"/>
          </a:xfrm>
          <a:prstGeom prst="rect">
            <a:avLst/>
          </a:prstGeom>
          <a:noFill/>
          <a:ln w="222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Tree>
    <p:extLst>
      <p:ext uri="{BB962C8B-B14F-4D97-AF65-F5344CB8AC3E}">
        <p14:creationId xmlns:p14="http://schemas.microsoft.com/office/powerpoint/2010/main" val="223826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328" y="-2287"/>
            <a:ext cx="12097344" cy="482352"/>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GB" sz="1800" dirty="0"/>
              <a:t>2. </a:t>
            </a:r>
            <a:r>
              <a:rPr lang="en-US" sz="1800" dirty="0">
                <a:latin typeface="Arial Body"/>
              </a:rPr>
              <a:t>How to complete the ITER Organization registration questionnaire</a:t>
            </a:r>
            <a:endParaRPr lang="fr-FR" kern="0" dirty="0"/>
          </a:p>
        </p:txBody>
      </p:sp>
      <p:sp>
        <p:nvSpPr>
          <p:cNvPr id="34" name="TextBox 33">
            <a:extLst>
              <a:ext uri="{FF2B5EF4-FFF2-40B4-BE49-F238E27FC236}">
                <a16:creationId xmlns:a16="http://schemas.microsoft.com/office/drawing/2014/main" id="{2F960B0B-F2FB-585E-6143-E5F75A82FED5}"/>
              </a:ext>
            </a:extLst>
          </p:cNvPr>
          <p:cNvSpPr txBox="1"/>
          <p:nvPr/>
        </p:nvSpPr>
        <p:spPr>
          <a:xfrm>
            <a:off x="479376" y="797864"/>
            <a:ext cx="6841670" cy="461665"/>
          </a:xfrm>
          <a:prstGeom prst="rect">
            <a:avLst/>
          </a:prstGeom>
          <a:noFill/>
        </p:spPr>
        <p:txBody>
          <a:bodyPr wrap="square">
            <a:spAutoFit/>
          </a:bodyPr>
          <a:lstStyle/>
          <a:p>
            <a:r>
              <a:rPr lang="en-GB" b="0" i="0" dirty="0">
                <a:solidFill>
                  <a:srgbClr val="515559"/>
                </a:solidFill>
                <a:effectLst/>
                <a:latin typeface="SAP-72-Regular"/>
              </a:rPr>
              <a:t>2.11   Product Category (UNSPCS Selection)</a:t>
            </a:r>
            <a:endParaRPr lang="en-GB" dirty="0"/>
          </a:p>
        </p:txBody>
      </p:sp>
      <p:pic>
        <p:nvPicPr>
          <p:cNvPr id="36" name="Picture 35">
            <a:extLst>
              <a:ext uri="{FF2B5EF4-FFF2-40B4-BE49-F238E27FC236}">
                <a16:creationId xmlns:a16="http://schemas.microsoft.com/office/drawing/2014/main" id="{5C57423D-FEF9-D7FB-206B-60B64FCBDA30}"/>
              </a:ext>
            </a:extLst>
          </p:cNvPr>
          <p:cNvPicPr>
            <a:picLocks noChangeAspect="1"/>
          </p:cNvPicPr>
          <p:nvPr/>
        </p:nvPicPr>
        <p:blipFill>
          <a:blip r:embed="rId2"/>
          <a:stretch>
            <a:fillRect/>
          </a:stretch>
        </p:blipFill>
        <p:spPr>
          <a:xfrm>
            <a:off x="623392" y="1412776"/>
            <a:ext cx="6330501" cy="5031500"/>
          </a:xfrm>
          <a:prstGeom prst="rect">
            <a:avLst/>
          </a:prstGeom>
          <a:ln>
            <a:solidFill>
              <a:srgbClr val="4472C4"/>
            </a:solidFill>
          </a:ln>
        </p:spPr>
      </p:pic>
      <p:sp>
        <p:nvSpPr>
          <p:cNvPr id="37" name="Rectangle 36">
            <a:extLst>
              <a:ext uri="{FF2B5EF4-FFF2-40B4-BE49-F238E27FC236}">
                <a16:creationId xmlns:a16="http://schemas.microsoft.com/office/drawing/2014/main" id="{0764D532-5EA4-45D0-F616-89A65DDF3C25}"/>
              </a:ext>
            </a:extLst>
          </p:cNvPr>
          <p:cNvSpPr/>
          <p:nvPr/>
        </p:nvSpPr>
        <p:spPr bwMode="auto">
          <a:xfrm>
            <a:off x="1271464" y="1844824"/>
            <a:ext cx="936104" cy="288032"/>
          </a:xfrm>
          <a:prstGeom prst="rect">
            <a:avLst/>
          </a:prstGeom>
          <a:noFill/>
          <a:ln w="25400" cap="flat" cmpd="sng" algn="ctr">
            <a:solidFill>
              <a:srgbClr val="ED7D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
        <p:nvSpPr>
          <p:cNvPr id="42" name="TextBox 41">
            <a:extLst>
              <a:ext uri="{FF2B5EF4-FFF2-40B4-BE49-F238E27FC236}">
                <a16:creationId xmlns:a16="http://schemas.microsoft.com/office/drawing/2014/main" id="{E9135366-4F18-E0B0-3312-62ECD096D972}"/>
              </a:ext>
            </a:extLst>
          </p:cNvPr>
          <p:cNvSpPr txBox="1"/>
          <p:nvPr/>
        </p:nvSpPr>
        <p:spPr>
          <a:xfrm>
            <a:off x="7536160" y="1412776"/>
            <a:ext cx="3960440" cy="738664"/>
          </a:xfrm>
          <a:prstGeom prst="rect">
            <a:avLst/>
          </a:prstGeom>
          <a:noFill/>
          <a:ln>
            <a:solidFill>
              <a:srgbClr val="4472C4"/>
            </a:solidFill>
          </a:ln>
        </p:spPr>
        <p:txBody>
          <a:bodyPr wrap="square" rtlCol="0">
            <a:spAutoFit/>
          </a:bodyPr>
          <a:lstStyle/>
          <a:p>
            <a:r>
              <a:rPr lang="en-US" sz="1400" dirty="0">
                <a:latin typeface="+mn-lt"/>
              </a:rPr>
              <a:t>Select the general terms, in this case “valves”, and then drill further down, if required to be more specific.</a:t>
            </a:r>
            <a:endParaRPr lang="en-GB" sz="1400" dirty="0">
              <a:latin typeface="+mn-lt"/>
            </a:endParaRPr>
          </a:p>
        </p:txBody>
      </p:sp>
      <p:cxnSp>
        <p:nvCxnSpPr>
          <p:cNvPr id="3" name="Straight Arrow Connector 2">
            <a:extLst>
              <a:ext uri="{FF2B5EF4-FFF2-40B4-BE49-F238E27FC236}">
                <a16:creationId xmlns:a16="http://schemas.microsoft.com/office/drawing/2014/main" id="{26E14A0F-4003-29FC-0BD1-0A16D1A5A842}"/>
              </a:ext>
            </a:extLst>
          </p:cNvPr>
          <p:cNvCxnSpPr>
            <a:stCxn id="42" idx="1"/>
          </p:cNvCxnSpPr>
          <p:nvPr/>
        </p:nvCxnSpPr>
        <p:spPr bwMode="auto">
          <a:xfrm flipH="1">
            <a:off x="2207568" y="1782108"/>
            <a:ext cx="5328592" cy="62716"/>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05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4" y="-212250"/>
            <a:ext cx="11032158" cy="914400"/>
          </a:xfrm>
          <a:ln w="12700">
            <a:noFill/>
            <a:prstDash val="solid"/>
          </a:ln>
        </p:spPr>
        <p:txBody>
          <a:bodyPr/>
          <a:lstStyle/>
          <a:p>
            <a:r>
              <a:rPr lang="en-GB" sz="1800" dirty="0">
                <a:latin typeface="Arial Body"/>
              </a:rPr>
              <a:t>ITER Organization - ARIBA IPROC Supplier Registration Guidelines</a:t>
            </a:r>
            <a:endParaRPr lang="fr-FR" dirty="0">
              <a:latin typeface="Arial Body"/>
            </a:endParaRPr>
          </a:p>
        </p:txBody>
      </p:sp>
      <p:sp>
        <p:nvSpPr>
          <p:cNvPr id="5" name="Rectangle 4"/>
          <p:cNvSpPr/>
          <p:nvPr/>
        </p:nvSpPr>
        <p:spPr bwMode="auto">
          <a:xfrm>
            <a:off x="1673231" y="1196752"/>
            <a:ext cx="9463328" cy="4680520"/>
          </a:xfrm>
          <a:prstGeom prst="rect">
            <a:avLst/>
          </a:prstGeom>
          <a:noFill/>
          <a:ln w="12700">
            <a:solidFill>
              <a:srgbClr val="005293"/>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entury Gothic" pitchFamily="34" charset="0"/>
            </a:endParaRPr>
          </a:p>
        </p:txBody>
      </p:sp>
      <p:sp>
        <p:nvSpPr>
          <p:cNvPr id="8" name="TextBox 7"/>
          <p:cNvSpPr txBox="1"/>
          <p:nvPr/>
        </p:nvSpPr>
        <p:spPr>
          <a:xfrm>
            <a:off x="2228430" y="1916832"/>
            <a:ext cx="8352929" cy="2523768"/>
          </a:xfrm>
          <a:prstGeom prst="rect">
            <a:avLst/>
          </a:prstGeom>
          <a:noFill/>
          <a:ln w="12700">
            <a:solidFill>
              <a:srgbClr val="005293"/>
            </a:solidFill>
            <a:prstDash val="solid"/>
          </a:ln>
        </p:spPr>
        <p:txBody>
          <a:bodyPr wrap="square" rtlCol="0">
            <a:spAutoFit/>
          </a:bodyPr>
          <a:lstStyle/>
          <a:p>
            <a:pPr algn="ctr"/>
            <a:r>
              <a:rPr lang="en-US" sz="1800" b="1" dirty="0">
                <a:latin typeface="Arial Body"/>
              </a:rPr>
              <a:t>Guidelines:-</a:t>
            </a:r>
          </a:p>
          <a:p>
            <a:endParaRPr lang="en-US" sz="1400" dirty="0">
              <a:latin typeface="Arial Body"/>
            </a:endParaRPr>
          </a:p>
          <a:p>
            <a:pPr marL="342900" indent="-342900">
              <a:buFont typeface="+mj-lt"/>
              <a:buAutoNum type="arabicPeriod"/>
            </a:pPr>
            <a:endParaRPr lang="en-US" sz="1800" dirty="0">
              <a:latin typeface="Arial Body"/>
            </a:endParaRPr>
          </a:p>
          <a:p>
            <a:pPr marL="342900" indent="-342900">
              <a:buFont typeface="+mj-lt"/>
              <a:buAutoNum type="arabicPeriod"/>
            </a:pPr>
            <a:r>
              <a:rPr lang="en-US" sz="1800" dirty="0">
                <a:latin typeface="Arial Body"/>
              </a:rPr>
              <a:t>How to register in ARIBA upon receipt of ARIBA invitation email</a:t>
            </a:r>
          </a:p>
          <a:p>
            <a:pPr marL="342900" indent="-342900">
              <a:buFont typeface="+mj-lt"/>
              <a:buAutoNum type="arabicPeriod"/>
            </a:pPr>
            <a:endParaRPr lang="en-US" sz="1800" dirty="0">
              <a:latin typeface="Arial Body"/>
            </a:endParaRPr>
          </a:p>
          <a:p>
            <a:pPr marL="342900" indent="-342900">
              <a:buFont typeface="+mj-lt"/>
              <a:buAutoNum type="arabicPeriod"/>
            </a:pPr>
            <a:r>
              <a:rPr lang="en-US" sz="1800" dirty="0">
                <a:latin typeface="Arial Body"/>
              </a:rPr>
              <a:t>How to complete the ITER Supplier Registration Questionnaire </a:t>
            </a:r>
          </a:p>
          <a:p>
            <a:endParaRPr lang="en-US" sz="1800" dirty="0">
              <a:latin typeface="Arial Body"/>
            </a:endParaRPr>
          </a:p>
          <a:p>
            <a:endParaRPr lang="en-US" sz="1800" dirty="0">
              <a:latin typeface="Arial Body"/>
            </a:endParaRPr>
          </a:p>
          <a:p>
            <a:endParaRPr lang="en-US" sz="1800" dirty="0">
              <a:solidFill>
                <a:srgbClr val="4472C4"/>
              </a:solidFill>
            </a:endParaRPr>
          </a:p>
        </p:txBody>
      </p:sp>
      <p:pic>
        <p:nvPicPr>
          <p:cNvPr id="3" name="Picture 2" descr="Target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702150"/>
            <a:ext cx="1929056" cy="1415437"/>
          </a:xfrm>
          <a:prstGeom prst="rect">
            <a:avLst/>
          </a:prstGeom>
          <a:ln w="12700">
            <a:solidFill>
              <a:srgbClr val="005293"/>
            </a:solidFill>
            <a:prstDash val="solid"/>
          </a:ln>
        </p:spPr>
      </p:pic>
    </p:spTree>
    <p:extLst>
      <p:ext uri="{BB962C8B-B14F-4D97-AF65-F5344CB8AC3E}">
        <p14:creationId xmlns:p14="http://schemas.microsoft.com/office/powerpoint/2010/main" val="195680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99C1C-9126-D093-AEB0-F9D1B23CB80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DAB6F8E-2D46-B34E-4859-AA5B69FEEBA9}"/>
              </a:ext>
            </a:extLst>
          </p:cNvPr>
          <p:cNvSpPr txBox="1">
            <a:spLocks/>
          </p:cNvSpPr>
          <p:nvPr/>
        </p:nvSpPr>
        <p:spPr bwMode="auto">
          <a:xfrm>
            <a:off x="47328" y="33806"/>
            <a:ext cx="12097344" cy="482352"/>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GB" sz="1800" dirty="0"/>
              <a:t>2. </a:t>
            </a:r>
            <a:r>
              <a:rPr lang="en-US" sz="1800" dirty="0">
                <a:latin typeface="Arial Body"/>
              </a:rPr>
              <a:t>How to complete the ITER Organization registration questionnaire</a:t>
            </a:r>
            <a:endParaRPr lang="fr-FR" kern="0" dirty="0"/>
          </a:p>
        </p:txBody>
      </p:sp>
      <p:sp>
        <p:nvSpPr>
          <p:cNvPr id="34" name="TextBox 33">
            <a:extLst>
              <a:ext uri="{FF2B5EF4-FFF2-40B4-BE49-F238E27FC236}">
                <a16:creationId xmlns:a16="http://schemas.microsoft.com/office/drawing/2014/main" id="{50204EF4-5E29-7A10-4F1A-E6C7C64EFE34}"/>
              </a:ext>
            </a:extLst>
          </p:cNvPr>
          <p:cNvSpPr txBox="1"/>
          <p:nvPr/>
        </p:nvSpPr>
        <p:spPr>
          <a:xfrm>
            <a:off x="479376" y="797864"/>
            <a:ext cx="6841670" cy="461665"/>
          </a:xfrm>
          <a:prstGeom prst="rect">
            <a:avLst/>
          </a:prstGeom>
          <a:noFill/>
        </p:spPr>
        <p:txBody>
          <a:bodyPr wrap="square">
            <a:spAutoFit/>
          </a:bodyPr>
          <a:lstStyle/>
          <a:p>
            <a:r>
              <a:rPr lang="en-GB" b="0" i="0" dirty="0">
                <a:solidFill>
                  <a:srgbClr val="515559"/>
                </a:solidFill>
                <a:effectLst/>
                <a:latin typeface="SAP-72-Regular"/>
              </a:rPr>
              <a:t>2.11   Product Category (UNSPCS Selection)</a:t>
            </a:r>
            <a:endParaRPr lang="en-GB" dirty="0"/>
          </a:p>
        </p:txBody>
      </p:sp>
      <p:pic>
        <p:nvPicPr>
          <p:cNvPr id="3" name="Picture 2">
            <a:extLst>
              <a:ext uri="{FF2B5EF4-FFF2-40B4-BE49-F238E27FC236}">
                <a16:creationId xmlns:a16="http://schemas.microsoft.com/office/drawing/2014/main" id="{7D366D07-ED9C-E893-54F1-AB9F08C0BEDB}"/>
              </a:ext>
            </a:extLst>
          </p:cNvPr>
          <p:cNvPicPr>
            <a:picLocks noChangeAspect="1"/>
          </p:cNvPicPr>
          <p:nvPr/>
        </p:nvPicPr>
        <p:blipFill>
          <a:blip r:embed="rId2"/>
          <a:stretch>
            <a:fillRect/>
          </a:stretch>
        </p:blipFill>
        <p:spPr>
          <a:xfrm>
            <a:off x="528943" y="1333842"/>
            <a:ext cx="4126897" cy="1996430"/>
          </a:xfrm>
          <a:prstGeom prst="rect">
            <a:avLst/>
          </a:prstGeom>
          <a:ln w="12700">
            <a:solidFill>
              <a:srgbClr val="005293"/>
            </a:solidFill>
          </a:ln>
        </p:spPr>
      </p:pic>
      <p:sp>
        <p:nvSpPr>
          <p:cNvPr id="9" name="TextBox 8">
            <a:extLst>
              <a:ext uri="{FF2B5EF4-FFF2-40B4-BE49-F238E27FC236}">
                <a16:creationId xmlns:a16="http://schemas.microsoft.com/office/drawing/2014/main" id="{FC07046D-F956-B95B-FB5F-6836107941FB}"/>
              </a:ext>
            </a:extLst>
          </p:cNvPr>
          <p:cNvSpPr txBox="1"/>
          <p:nvPr/>
        </p:nvSpPr>
        <p:spPr>
          <a:xfrm>
            <a:off x="702686" y="4077072"/>
            <a:ext cx="2520280" cy="307777"/>
          </a:xfrm>
          <a:prstGeom prst="rect">
            <a:avLst/>
          </a:prstGeom>
          <a:noFill/>
          <a:ln w="12700">
            <a:solidFill>
              <a:srgbClr val="4472C4"/>
            </a:solidFill>
          </a:ln>
        </p:spPr>
        <p:txBody>
          <a:bodyPr wrap="square" rtlCol="0">
            <a:spAutoFit/>
          </a:bodyPr>
          <a:lstStyle/>
          <a:p>
            <a:r>
              <a:rPr lang="en-US" sz="1400" dirty="0">
                <a:latin typeface="+mn-lt"/>
              </a:rPr>
              <a:t>Drill further</a:t>
            </a:r>
            <a:endParaRPr lang="en-GB" sz="1400" dirty="0">
              <a:latin typeface="+mn-lt"/>
            </a:endParaRPr>
          </a:p>
        </p:txBody>
      </p:sp>
      <p:cxnSp>
        <p:nvCxnSpPr>
          <p:cNvPr id="16" name="Straight Arrow Connector 15">
            <a:extLst>
              <a:ext uri="{FF2B5EF4-FFF2-40B4-BE49-F238E27FC236}">
                <a16:creationId xmlns:a16="http://schemas.microsoft.com/office/drawing/2014/main" id="{7773BB67-331B-227F-7A6A-B3DE40804C04}"/>
              </a:ext>
            </a:extLst>
          </p:cNvPr>
          <p:cNvCxnSpPr>
            <a:stCxn id="9" idx="0"/>
          </p:cNvCxnSpPr>
          <p:nvPr/>
        </p:nvCxnSpPr>
        <p:spPr bwMode="auto">
          <a:xfrm flipH="1" flipV="1">
            <a:off x="1055440" y="2636912"/>
            <a:ext cx="907386" cy="1440160"/>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ABB12BE0-E0B5-22FA-0DE2-2A3B57838B3D}"/>
              </a:ext>
            </a:extLst>
          </p:cNvPr>
          <p:cNvCxnSpPr>
            <a:cxnSpLocks/>
          </p:cNvCxnSpPr>
          <p:nvPr/>
        </p:nvCxnSpPr>
        <p:spPr bwMode="auto">
          <a:xfrm flipV="1">
            <a:off x="2711624" y="2636912"/>
            <a:ext cx="5616624" cy="1440160"/>
          </a:xfrm>
          <a:prstGeom prst="straightConnector1">
            <a:avLst/>
          </a:prstGeom>
          <a:ln w="25400">
            <a:solidFill>
              <a:srgbClr val="ED7D31"/>
            </a:solidFill>
            <a:headEnd type="none" w="med" len="med"/>
            <a:tailEnd type="triangle"/>
          </a:ln>
        </p:spPr>
        <p:style>
          <a:lnRef idx="1">
            <a:schemeClr val="accent4"/>
          </a:lnRef>
          <a:fillRef idx="0">
            <a:schemeClr val="accent4"/>
          </a:fillRef>
          <a:effectRef idx="0">
            <a:schemeClr val="accent4"/>
          </a:effectRef>
          <a:fontRef idx="minor">
            <a:schemeClr val="tx1"/>
          </a:fontRef>
        </p:style>
      </p:cxnSp>
      <p:pic>
        <p:nvPicPr>
          <p:cNvPr id="20" name="Picture 19">
            <a:extLst>
              <a:ext uri="{FF2B5EF4-FFF2-40B4-BE49-F238E27FC236}">
                <a16:creationId xmlns:a16="http://schemas.microsoft.com/office/drawing/2014/main" id="{938A29E2-20A5-B7A6-D46C-8CC332656675}"/>
              </a:ext>
            </a:extLst>
          </p:cNvPr>
          <p:cNvPicPr>
            <a:picLocks noChangeAspect="1"/>
          </p:cNvPicPr>
          <p:nvPr/>
        </p:nvPicPr>
        <p:blipFill>
          <a:blip r:embed="rId3"/>
          <a:stretch>
            <a:fillRect/>
          </a:stretch>
        </p:blipFill>
        <p:spPr>
          <a:xfrm>
            <a:off x="8500982" y="633264"/>
            <a:ext cx="3239810" cy="4439344"/>
          </a:xfrm>
          <a:prstGeom prst="rect">
            <a:avLst/>
          </a:prstGeom>
          <a:noFill/>
          <a:ln w="12700">
            <a:solidFill>
              <a:srgbClr val="4472C4"/>
            </a:solidFill>
          </a:ln>
        </p:spPr>
      </p:pic>
      <p:pic>
        <p:nvPicPr>
          <p:cNvPr id="22" name="Picture 21">
            <a:extLst>
              <a:ext uri="{FF2B5EF4-FFF2-40B4-BE49-F238E27FC236}">
                <a16:creationId xmlns:a16="http://schemas.microsoft.com/office/drawing/2014/main" id="{799C8CCA-74AD-D6A4-D3EF-E8E8A186CDE9}"/>
              </a:ext>
            </a:extLst>
          </p:cNvPr>
          <p:cNvPicPr>
            <a:picLocks noChangeAspect="1"/>
          </p:cNvPicPr>
          <p:nvPr/>
        </p:nvPicPr>
        <p:blipFill>
          <a:blip r:embed="rId4"/>
          <a:stretch>
            <a:fillRect/>
          </a:stretch>
        </p:blipFill>
        <p:spPr>
          <a:xfrm>
            <a:off x="595312" y="5269828"/>
            <a:ext cx="11145480" cy="220628"/>
          </a:xfrm>
          <a:prstGeom prst="rect">
            <a:avLst/>
          </a:prstGeom>
          <a:ln w="12700">
            <a:solidFill>
              <a:srgbClr val="4472C4"/>
            </a:solidFill>
          </a:ln>
        </p:spPr>
      </p:pic>
    </p:spTree>
    <p:extLst>
      <p:ext uri="{BB962C8B-B14F-4D97-AF65-F5344CB8AC3E}">
        <p14:creationId xmlns:p14="http://schemas.microsoft.com/office/powerpoint/2010/main" val="2448975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328" y="34532"/>
            <a:ext cx="12097344" cy="482352"/>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GB" sz="1800" dirty="0"/>
              <a:t>2. </a:t>
            </a:r>
            <a:r>
              <a:rPr lang="en-US" sz="1800" dirty="0">
                <a:latin typeface="Arial Body"/>
              </a:rPr>
              <a:t>How to complete the ITER Organization registration questionnaire</a:t>
            </a:r>
            <a:endParaRPr lang="fr-FR" kern="0" dirty="0"/>
          </a:p>
        </p:txBody>
      </p:sp>
      <p:grpSp>
        <p:nvGrpSpPr>
          <p:cNvPr id="12" name="Group 11"/>
          <p:cNvGrpSpPr/>
          <p:nvPr/>
        </p:nvGrpSpPr>
        <p:grpSpPr>
          <a:xfrm>
            <a:off x="906664" y="3000784"/>
            <a:ext cx="4504892" cy="1616737"/>
            <a:chOff x="6555126" y="2136749"/>
            <a:chExt cx="5976664" cy="5226033"/>
          </a:xfrm>
        </p:grpSpPr>
        <p:grpSp>
          <p:nvGrpSpPr>
            <p:cNvPr id="13" name="Group 12"/>
            <p:cNvGrpSpPr/>
            <p:nvPr/>
          </p:nvGrpSpPr>
          <p:grpSpPr>
            <a:xfrm>
              <a:off x="6911988" y="3100148"/>
              <a:ext cx="5619802" cy="4262634"/>
              <a:chOff x="6086474" y="917183"/>
              <a:chExt cx="5619802" cy="4262634"/>
            </a:xfrm>
          </p:grpSpPr>
          <p:sp>
            <p:nvSpPr>
              <p:cNvPr id="15" name="Rectangle 14"/>
              <p:cNvSpPr/>
              <p:nvPr/>
            </p:nvSpPr>
            <p:spPr bwMode="auto">
              <a:xfrm>
                <a:off x="6086474" y="917183"/>
                <a:ext cx="5619802" cy="3979494"/>
              </a:xfrm>
              <a:prstGeom prst="rect">
                <a:avLst/>
              </a:prstGeom>
              <a:noFill/>
              <a:ln>
                <a:solidFill>
                  <a:srgbClr val="ED7D3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entury Gothic" pitchFamily="34" charset="0"/>
                </a:endParaRPr>
              </a:p>
            </p:txBody>
          </p:sp>
          <p:sp>
            <p:nvSpPr>
              <p:cNvPr id="16" name="TextBox 15"/>
              <p:cNvSpPr txBox="1"/>
              <p:nvPr/>
            </p:nvSpPr>
            <p:spPr>
              <a:xfrm>
                <a:off x="6315587" y="1200320"/>
                <a:ext cx="5201743" cy="3979497"/>
              </a:xfrm>
              <a:prstGeom prst="rect">
                <a:avLst/>
              </a:prstGeom>
              <a:noFill/>
              <a:ln>
                <a:noFill/>
              </a:ln>
            </p:spPr>
            <p:txBody>
              <a:bodyPr wrap="square" rtlCol="0">
                <a:spAutoFit/>
              </a:bodyPr>
              <a:lstStyle/>
              <a:p>
                <a:r>
                  <a:rPr lang="en-GB" sz="1400" dirty="0">
                    <a:highlight>
                      <a:srgbClr val="FFFF00"/>
                    </a:highlight>
                    <a:latin typeface="Arial Body "/>
                    <a:cs typeface="Arial" panose="020B0604020202020204" pitchFamily="34" charset="0"/>
                  </a:rPr>
                  <a:t>For French suppliers. Enter the SIRET number for both the SIREN &amp; SIRET boxes.</a:t>
                </a:r>
              </a:p>
              <a:p>
                <a:r>
                  <a:rPr lang="en-US" sz="1400" dirty="0">
                    <a:highlight>
                      <a:srgbClr val="FFFF00"/>
                    </a:highlight>
                    <a:latin typeface="Arial Body "/>
                    <a:cs typeface="Arial" panose="020B0604020202020204" pitchFamily="34" charset="0"/>
                  </a:rPr>
                  <a:t>If you still have an error message on 3.1 Tax Number (s), </a:t>
                </a:r>
                <a:r>
                  <a:rPr lang="en-GB" sz="1400" dirty="0">
                    <a:highlight>
                      <a:srgbClr val="FFFF00"/>
                    </a:highlight>
                    <a:latin typeface="Arial Body "/>
                    <a:cs typeface="Arial" panose="020B0604020202020204" pitchFamily="34" charset="0"/>
                  </a:rPr>
                  <a:t>Please put “</a:t>
                </a:r>
                <a:r>
                  <a:rPr lang="en-GB" sz="1400" b="1" dirty="0">
                    <a:solidFill>
                      <a:srgbClr val="FF0000"/>
                    </a:solidFill>
                    <a:highlight>
                      <a:srgbClr val="FFFF00"/>
                    </a:highlight>
                    <a:latin typeface="Arial Body "/>
                    <a:cs typeface="Arial" panose="020B0604020202020204" pitchFamily="34" charset="0"/>
                  </a:rPr>
                  <a:t>EU</a:t>
                </a:r>
                <a:r>
                  <a:rPr lang="en-GB" sz="1400" dirty="0">
                    <a:highlight>
                      <a:srgbClr val="FFFF00"/>
                    </a:highlight>
                    <a:latin typeface="Arial Body "/>
                    <a:cs typeface="Arial" panose="020B0604020202020204" pitchFamily="34" charset="0"/>
                  </a:rPr>
                  <a:t>” as the sole value.</a:t>
                </a:r>
              </a:p>
              <a:p>
                <a:endParaRPr lang="en-GB" sz="1800" dirty="0">
                  <a:latin typeface="Arial" panose="020B0604020202020204" pitchFamily="34" charset="0"/>
                  <a:cs typeface="Arial" panose="020B0604020202020204" pitchFamily="34" charset="0"/>
                </a:endParaRPr>
              </a:p>
            </p:txBody>
          </p:sp>
        </p:grpSp>
        <p:pic>
          <p:nvPicPr>
            <p:cNvPr id="14" name="Picture 13" descr="Vector drawing of exclamation mark in orange circle | Free SV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5126" y="2136749"/>
              <a:ext cx="585975" cy="1271878"/>
            </a:xfrm>
            <a:prstGeom prst="rect">
              <a:avLst/>
            </a:prstGeom>
            <a:ln>
              <a:solidFill>
                <a:srgbClr val="ED7D31"/>
              </a:solidFill>
            </a:ln>
          </p:spPr>
        </p:pic>
      </p:grpSp>
      <p:sp>
        <p:nvSpPr>
          <p:cNvPr id="25" name="Line Callout 1 10"/>
          <p:cNvSpPr/>
          <p:nvPr/>
        </p:nvSpPr>
        <p:spPr bwMode="auto">
          <a:xfrm>
            <a:off x="7687851" y="3477956"/>
            <a:ext cx="3168352" cy="493204"/>
          </a:xfrm>
          <a:prstGeom prst="borderCallout1">
            <a:avLst>
              <a:gd name="adj1" fmla="val 54112"/>
              <a:gd name="adj2" fmla="val 136470"/>
              <a:gd name="adj3" fmla="val 58482"/>
              <a:gd name="adj4" fmla="val 136400"/>
            </a:avLst>
          </a:prstGeom>
          <a:ln w="12700">
            <a:solidFill>
              <a:srgbClr val="005293"/>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a:solidFill>
                  <a:schemeClr val="tx1"/>
                </a:solidFill>
                <a:latin typeface="Arial Body "/>
              </a:rPr>
              <a:t>It will open the specific registration options for your country.</a:t>
            </a:r>
            <a:endParaRPr kumimoji="0" lang="en-US" sz="1400" b="0" i="0" u="none" strike="noStrike" cap="none" normalizeH="0" dirty="0">
              <a:ln>
                <a:noFill/>
              </a:ln>
              <a:solidFill>
                <a:schemeClr val="tx1"/>
              </a:solidFill>
              <a:effectLst/>
              <a:latin typeface="Arial Body "/>
            </a:endParaRPr>
          </a:p>
          <a:p>
            <a:endParaRPr lang="en-US" sz="1400" baseline="0" dirty="0">
              <a:solidFill>
                <a:schemeClr val="tx1"/>
              </a:solidFill>
              <a:latin typeface="Century Gothic" pitchFamily="34" charset="0"/>
            </a:endParaRPr>
          </a:p>
          <a:p>
            <a:r>
              <a:rPr kumimoji="0" lang="en-US" sz="1800" b="0" i="0" u="none" strike="noStrike" cap="none" normalizeH="0" dirty="0">
                <a:ln>
                  <a:noFill/>
                </a:ln>
                <a:solidFill>
                  <a:schemeClr val="tx1"/>
                </a:solidFill>
                <a:effectLst/>
                <a:latin typeface="Century Gothic" pitchFamily="34" charset="0"/>
              </a:rPr>
              <a:t> </a:t>
            </a:r>
            <a:endParaRPr kumimoji="0" lang="fr-FR" sz="1400" b="0" i="0" u="none" strike="noStrike" cap="none" normalizeH="0" baseline="0" dirty="0">
              <a:ln>
                <a:noFill/>
              </a:ln>
              <a:solidFill>
                <a:schemeClr val="tx1"/>
              </a:solidFill>
              <a:effectLst/>
              <a:latin typeface="Century Gothic" pitchFamily="34" charset="0"/>
            </a:endParaRPr>
          </a:p>
        </p:txBody>
      </p:sp>
      <p:cxnSp>
        <p:nvCxnSpPr>
          <p:cNvPr id="37" name="Straight Arrow Connector 36">
            <a:extLst>
              <a:ext uri="{FF2B5EF4-FFF2-40B4-BE49-F238E27FC236}">
                <a16:creationId xmlns:a16="http://schemas.microsoft.com/office/drawing/2014/main" id="{A8A946F5-B664-F08B-1591-B148B8935450}"/>
              </a:ext>
            </a:extLst>
          </p:cNvPr>
          <p:cNvCxnSpPr/>
          <p:nvPr/>
        </p:nvCxnSpPr>
        <p:spPr bwMode="auto">
          <a:xfrm flipV="1">
            <a:off x="9192344" y="2556297"/>
            <a:ext cx="0" cy="949666"/>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8">
            <a:extLst>
              <a:ext uri="{FF2B5EF4-FFF2-40B4-BE49-F238E27FC236}">
                <a16:creationId xmlns:a16="http://schemas.microsoft.com/office/drawing/2014/main" id="{0D30C2FE-7397-F5B9-4F2A-54E3EEBFA87A}"/>
              </a:ext>
            </a:extLst>
          </p:cNvPr>
          <p:cNvSpPr/>
          <p:nvPr/>
        </p:nvSpPr>
        <p:spPr bwMode="auto">
          <a:xfrm>
            <a:off x="10630913" y="4402078"/>
            <a:ext cx="904139" cy="422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pic>
        <p:nvPicPr>
          <p:cNvPr id="5" name="Picture 4">
            <a:extLst>
              <a:ext uri="{FF2B5EF4-FFF2-40B4-BE49-F238E27FC236}">
                <a16:creationId xmlns:a16="http://schemas.microsoft.com/office/drawing/2014/main" id="{6FAF5910-A1F1-8767-85A4-04793FDEF2F5}"/>
              </a:ext>
            </a:extLst>
          </p:cNvPr>
          <p:cNvPicPr>
            <a:picLocks noChangeAspect="1"/>
          </p:cNvPicPr>
          <p:nvPr/>
        </p:nvPicPr>
        <p:blipFill>
          <a:blip r:embed="rId3"/>
          <a:stretch>
            <a:fillRect/>
          </a:stretch>
        </p:blipFill>
        <p:spPr>
          <a:xfrm>
            <a:off x="817555" y="947802"/>
            <a:ext cx="10351409" cy="1484140"/>
          </a:xfrm>
          <a:prstGeom prst="rect">
            <a:avLst/>
          </a:prstGeom>
          <a:ln>
            <a:solidFill>
              <a:srgbClr val="4472C4"/>
            </a:solidFill>
          </a:ln>
        </p:spPr>
      </p:pic>
      <p:sp>
        <p:nvSpPr>
          <p:cNvPr id="6" name="Rectangle 5">
            <a:extLst>
              <a:ext uri="{FF2B5EF4-FFF2-40B4-BE49-F238E27FC236}">
                <a16:creationId xmlns:a16="http://schemas.microsoft.com/office/drawing/2014/main" id="{04B03E9D-AEB4-C0BB-FFF5-CF4D9DE92876}"/>
              </a:ext>
            </a:extLst>
          </p:cNvPr>
          <p:cNvSpPr/>
          <p:nvPr/>
        </p:nvSpPr>
        <p:spPr bwMode="auto">
          <a:xfrm>
            <a:off x="6744072" y="1558150"/>
            <a:ext cx="4052632" cy="82909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entury Gothic" pitchFamily="34" charset="0"/>
            </a:endParaRPr>
          </a:p>
        </p:txBody>
      </p:sp>
      <p:sp>
        <p:nvSpPr>
          <p:cNvPr id="7" name="Line Callout 1 5"/>
          <p:cNvSpPr/>
          <p:nvPr/>
        </p:nvSpPr>
        <p:spPr bwMode="auto">
          <a:xfrm>
            <a:off x="3431704" y="1092986"/>
            <a:ext cx="3168352" cy="493204"/>
          </a:xfrm>
          <a:prstGeom prst="borderCallout1">
            <a:avLst>
              <a:gd name="adj1" fmla="val 55966"/>
              <a:gd name="adj2" fmla="val 136759"/>
              <a:gd name="adj3" fmla="val 58482"/>
              <a:gd name="adj4" fmla="val 136400"/>
            </a:avLst>
          </a:prstGeom>
          <a:noFill/>
          <a:ln w="12700">
            <a:solidFill>
              <a:srgbClr val="4472C4"/>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a:solidFill>
                  <a:schemeClr val="tx1"/>
                </a:solidFill>
                <a:latin typeface="Arial Body "/>
              </a:rPr>
              <a:t>Select the country where your company is registered.</a:t>
            </a:r>
            <a:endParaRPr kumimoji="0" lang="en-US" sz="1400" b="0" i="0" u="none" strike="noStrike" cap="none" normalizeH="0" dirty="0">
              <a:ln>
                <a:noFill/>
              </a:ln>
              <a:solidFill>
                <a:schemeClr val="tx1"/>
              </a:solidFill>
              <a:effectLst/>
              <a:latin typeface="Arial Body "/>
            </a:endParaRPr>
          </a:p>
          <a:p>
            <a:endParaRPr lang="en-US" sz="1400" baseline="0" dirty="0">
              <a:solidFill>
                <a:schemeClr val="tx1"/>
              </a:solidFill>
              <a:latin typeface="Century Gothic" pitchFamily="34" charset="0"/>
            </a:endParaRPr>
          </a:p>
          <a:p>
            <a:r>
              <a:rPr kumimoji="0" lang="en-US" sz="1400" b="0" i="0" u="none" strike="noStrike" cap="none" normalizeH="0" dirty="0">
                <a:ln>
                  <a:noFill/>
                </a:ln>
                <a:solidFill>
                  <a:schemeClr val="tx1"/>
                </a:solidFill>
                <a:effectLst/>
                <a:latin typeface="Century Gothic" pitchFamily="34" charset="0"/>
              </a:rPr>
              <a:t> </a:t>
            </a:r>
            <a:endParaRPr kumimoji="0" lang="fr-FR" sz="1400" b="0" i="0" u="none" strike="noStrike" cap="none" normalizeH="0" baseline="0" dirty="0">
              <a:ln>
                <a:noFill/>
              </a:ln>
              <a:solidFill>
                <a:schemeClr val="tx1"/>
              </a:solidFill>
              <a:effectLst/>
              <a:latin typeface="Century Gothic" pitchFamily="34" charset="0"/>
            </a:endParaRPr>
          </a:p>
        </p:txBody>
      </p:sp>
      <p:cxnSp>
        <p:nvCxnSpPr>
          <p:cNvPr id="9" name="Straight Arrow Connector 8">
            <a:extLst>
              <a:ext uri="{FF2B5EF4-FFF2-40B4-BE49-F238E27FC236}">
                <a16:creationId xmlns:a16="http://schemas.microsoft.com/office/drawing/2014/main" id="{52034B93-A7FD-4DA0-85FE-E5BAC49A578C}"/>
              </a:ext>
            </a:extLst>
          </p:cNvPr>
          <p:cNvCxnSpPr/>
          <p:nvPr/>
        </p:nvCxnSpPr>
        <p:spPr bwMode="auto">
          <a:xfrm>
            <a:off x="6744072" y="1268760"/>
            <a:ext cx="864096"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9043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925" y="55160"/>
            <a:ext cx="12097344" cy="482352"/>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GB" sz="1800" dirty="0"/>
              <a:t>2. </a:t>
            </a:r>
            <a:r>
              <a:rPr lang="en-US" sz="1800" dirty="0">
                <a:latin typeface="Arial Body"/>
              </a:rPr>
              <a:t>How to complete the ITER Organization registration questionnaire</a:t>
            </a:r>
            <a:endParaRPr lang="fr-FR" kern="0" dirty="0"/>
          </a:p>
        </p:txBody>
      </p:sp>
      <p:sp>
        <p:nvSpPr>
          <p:cNvPr id="25" name="TextBox 24">
            <a:extLst>
              <a:ext uri="{FF2B5EF4-FFF2-40B4-BE49-F238E27FC236}">
                <a16:creationId xmlns:a16="http://schemas.microsoft.com/office/drawing/2014/main" id="{19A714D5-7B06-74E2-5F9D-94DB0AFCDA50}"/>
              </a:ext>
            </a:extLst>
          </p:cNvPr>
          <p:cNvSpPr txBox="1"/>
          <p:nvPr/>
        </p:nvSpPr>
        <p:spPr>
          <a:xfrm>
            <a:off x="2495597" y="3372876"/>
            <a:ext cx="3600403" cy="307777"/>
          </a:xfrm>
          <a:prstGeom prst="rect">
            <a:avLst/>
          </a:prstGeom>
          <a:noFill/>
          <a:ln w="12700">
            <a:solidFill>
              <a:srgbClr val="4472C4"/>
            </a:solidFill>
          </a:ln>
        </p:spPr>
        <p:txBody>
          <a:bodyPr wrap="square" rtlCol="0">
            <a:spAutoFit/>
          </a:bodyPr>
          <a:lstStyle/>
          <a:p>
            <a:r>
              <a:rPr lang="en-US" sz="1400" dirty="0">
                <a:latin typeface="+mn-lt"/>
              </a:rPr>
              <a:t>Complete with a comment or attachment</a:t>
            </a:r>
            <a:endParaRPr lang="en-GB" sz="1400" dirty="0">
              <a:latin typeface="+mn-lt"/>
            </a:endParaRPr>
          </a:p>
        </p:txBody>
      </p:sp>
      <p:cxnSp>
        <p:nvCxnSpPr>
          <p:cNvPr id="36" name="Straight Arrow Connector 35">
            <a:extLst>
              <a:ext uri="{FF2B5EF4-FFF2-40B4-BE49-F238E27FC236}">
                <a16:creationId xmlns:a16="http://schemas.microsoft.com/office/drawing/2014/main" id="{CB942B56-CEA2-3A5E-3CBD-F89092AAF249}"/>
              </a:ext>
            </a:extLst>
          </p:cNvPr>
          <p:cNvCxnSpPr>
            <a:stCxn id="25" idx="3"/>
          </p:cNvCxnSpPr>
          <p:nvPr/>
        </p:nvCxnSpPr>
        <p:spPr bwMode="auto">
          <a:xfrm>
            <a:off x="6096000" y="3526765"/>
            <a:ext cx="2986215" cy="649381"/>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a:extLst>
              <a:ext uri="{FF2B5EF4-FFF2-40B4-BE49-F238E27FC236}">
                <a16:creationId xmlns:a16="http://schemas.microsoft.com/office/drawing/2014/main" id="{E07F0CFD-B0AF-0AB3-1E1E-AAC20DCB74B3}"/>
              </a:ext>
            </a:extLst>
          </p:cNvPr>
          <p:cNvPicPr>
            <a:picLocks noChangeAspect="1"/>
          </p:cNvPicPr>
          <p:nvPr/>
        </p:nvPicPr>
        <p:blipFill>
          <a:blip r:embed="rId2"/>
          <a:stretch>
            <a:fillRect/>
          </a:stretch>
        </p:blipFill>
        <p:spPr>
          <a:xfrm>
            <a:off x="191344" y="5881707"/>
            <a:ext cx="12261110" cy="687045"/>
          </a:xfrm>
          <a:prstGeom prst="rect">
            <a:avLst/>
          </a:prstGeom>
        </p:spPr>
      </p:pic>
      <p:cxnSp>
        <p:nvCxnSpPr>
          <p:cNvPr id="26" name="Straight Arrow Connector 25">
            <a:extLst>
              <a:ext uri="{FF2B5EF4-FFF2-40B4-BE49-F238E27FC236}">
                <a16:creationId xmlns:a16="http://schemas.microsoft.com/office/drawing/2014/main" id="{86A169FB-6BC1-75AA-0F2F-501268B995FE}"/>
              </a:ext>
            </a:extLst>
          </p:cNvPr>
          <p:cNvCxnSpPr>
            <a:cxnSpLocks/>
          </p:cNvCxnSpPr>
          <p:nvPr/>
        </p:nvCxnSpPr>
        <p:spPr bwMode="auto">
          <a:xfrm flipH="1">
            <a:off x="5303912" y="5508842"/>
            <a:ext cx="2808312" cy="617678"/>
          </a:xfrm>
          <a:prstGeom prst="straightConnector1">
            <a:avLst/>
          </a:prstGeom>
          <a:ln w="28575">
            <a:solidFill>
              <a:srgbClr val="ED7D31"/>
            </a:solidFill>
            <a:headEnd type="none" w="med" len="med"/>
            <a:tailEnd type="triangle"/>
          </a:ln>
        </p:spPr>
        <p:style>
          <a:lnRef idx="1">
            <a:schemeClr val="accent4"/>
          </a:lnRef>
          <a:fillRef idx="0">
            <a:schemeClr val="accent4"/>
          </a:fillRef>
          <a:effectRef idx="0">
            <a:schemeClr val="accent4"/>
          </a:effectRef>
          <a:fontRef idx="minor">
            <a:schemeClr val="tx1"/>
          </a:fontRef>
        </p:style>
      </p:cxnSp>
      <p:pic>
        <p:nvPicPr>
          <p:cNvPr id="35" name="Picture 34">
            <a:extLst>
              <a:ext uri="{FF2B5EF4-FFF2-40B4-BE49-F238E27FC236}">
                <a16:creationId xmlns:a16="http://schemas.microsoft.com/office/drawing/2014/main" id="{50354FD0-8DA9-5992-6B24-ED5C9CC4F6CD}"/>
              </a:ext>
            </a:extLst>
          </p:cNvPr>
          <p:cNvPicPr>
            <a:picLocks noChangeAspect="1"/>
          </p:cNvPicPr>
          <p:nvPr/>
        </p:nvPicPr>
        <p:blipFill>
          <a:blip r:embed="rId3"/>
          <a:stretch>
            <a:fillRect/>
          </a:stretch>
        </p:blipFill>
        <p:spPr>
          <a:xfrm>
            <a:off x="1055440" y="903698"/>
            <a:ext cx="9379432" cy="3721291"/>
          </a:xfrm>
          <a:prstGeom prst="rect">
            <a:avLst/>
          </a:prstGeom>
          <a:ln>
            <a:solidFill>
              <a:schemeClr val="accent1"/>
            </a:solidFill>
          </a:ln>
        </p:spPr>
      </p:pic>
      <p:sp>
        <p:nvSpPr>
          <p:cNvPr id="37" name="Line Callout 1 5"/>
          <p:cNvSpPr/>
          <p:nvPr/>
        </p:nvSpPr>
        <p:spPr bwMode="auto">
          <a:xfrm>
            <a:off x="3798218" y="1164349"/>
            <a:ext cx="3600401" cy="493204"/>
          </a:xfrm>
          <a:prstGeom prst="borderCallout1">
            <a:avLst>
              <a:gd name="adj1" fmla="val 57820"/>
              <a:gd name="adj2" fmla="val 99529"/>
              <a:gd name="adj3" fmla="val 58590"/>
              <a:gd name="adj4" fmla="val 100625"/>
            </a:avLst>
          </a:prstGeom>
          <a:ln w="12700">
            <a:solidFill>
              <a:srgbClr val="4472C4"/>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a:solidFill>
                  <a:schemeClr val="tx1"/>
                </a:solidFill>
                <a:latin typeface="Arial Body "/>
              </a:rPr>
              <a:t>You can complete financial and staff information</a:t>
            </a:r>
            <a:endParaRPr kumimoji="0" lang="en-US" sz="1400" b="0" i="0" u="none" strike="noStrike" cap="none" normalizeH="0" dirty="0">
              <a:ln>
                <a:noFill/>
              </a:ln>
              <a:solidFill>
                <a:schemeClr val="tx1"/>
              </a:solidFill>
              <a:effectLst/>
              <a:latin typeface="Arial Body "/>
            </a:endParaRPr>
          </a:p>
          <a:p>
            <a:endParaRPr lang="en-US" sz="1400" baseline="0" dirty="0">
              <a:solidFill>
                <a:schemeClr val="tx1"/>
              </a:solidFill>
              <a:latin typeface="Century Gothic" pitchFamily="34" charset="0"/>
            </a:endParaRPr>
          </a:p>
          <a:p>
            <a:r>
              <a:rPr kumimoji="0" lang="en-US" sz="1400" b="0" i="0" u="none" strike="noStrike" cap="none" normalizeH="0" dirty="0">
                <a:ln>
                  <a:noFill/>
                </a:ln>
                <a:solidFill>
                  <a:schemeClr val="tx1"/>
                </a:solidFill>
                <a:effectLst/>
                <a:latin typeface="Century Gothic" pitchFamily="34" charset="0"/>
              </a:rPr>
              <a:t> </a:t>
            </a:r>
            <a:endParaRPr kumimoji="0" lang="fr-FR" sz="1400" b="0" i="0" u="none" strike="noStrike" cap="none" normalizeH="0" baseline="0" dirty="0">
              <a:ln>
                <a:noFill/>
              </a:ln>
              <a:solidFill>
                <a:schemeClr val="tx1"/>
              </a:solidFill>
              <a:effectLst/>
              <a:latin typeface="Century Gothic" pitchFamily="34" charset="0"/>
            </a:endParaRPr>
          </a:p>
        </p:txBody>
      </p:sp>
      <p:sp>
        <p:nvSpPr>
          <p:cNvPr id="38" name="Rectangle 37"/>
          <p:cNvSpPr/>
          <p:nvPr/>
        </p:nvSpPr>
        <p:spPr bwMode="auto">
          <a:xfrm>
            <a:off x="7850147" y="1142016"/>
            <a:ext cx="1512168" cy="80664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entury Gothic" pitchFamily="34" charset="0"/>
            </a:endParaRPr>
          </a:p>
        </p:txBody>
      </p:sp>
      <p:cxnSp>
        <p:nvCxnSpPr>
          <p:cNvPr id="39" name="Straight Arrow Connector 38"/>
          <p:cNvCxnSpPr/>
          <p:nvPr/>
        </p:nvCxnSpPr>
        <p:spPr bwMode="auto">
          <a:xfrm>
            <a:off x="7414163" y="1435432"/>
            <a:ext cx="349887" cy="0"/>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Group 40"/>
          <p:cNvGrpSpPr/>
          <p:nvPr/>
        </p:nvGrpSpPr>
        <p:grpSpPr>
          <a:xfrm>
            <a:off x="786685" y="4283919"/>
            <a:ext cx="4896543" cy="1061710"/>
            <a:chOff x="526800" y="-2796285"/>
            <a:chExt cx="3619184" cy="564244"/>
          </a:xfrm>
        </p:grpSpPr>
        <p:sp>
          <p:nvSpPr>
            <p:cNvPr id="42" name="Line Callout 1 13"/>
            <p:cNvSpPr/>
            <p:nvPr/>
          </p:nvSpPr>
          <p:spPr bwMode="auto">
            <a:xfrm>
              <a:off x="3042148" y="-2492029"/>
              <a:ext cx="1103836" cy="259988"/>
            </a:xfrm>
            <a:prstGeom prst="borderCallout1">
              <a:avLst>
                <a:gd name="adj1" fmla="val 52080"/>
                <a:gd name="adj2" fmla="val 119"/>
                <a:gd name="adj3" fmla="val 59360"/>
                <a:gd name="adj4" fmla="val 28"/>
              </a:avLst>
            </a:prstGeom>
            <a:ln w="12700">
              <a:solidFill>
                <a:srgbClr val="4472C4"/>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a:solidFill>
                    <a:schemeClr val="tx1"/>
                  </a:solidFill>
                  <a:latin typeface="Arial Body "/>
                </a:rPr>
                <a:t>Then select “Submit” </a:t>
              </a:r>
              <a:endParaRPr kumimoji="0" lang="en-US" sz="1400" b="0" i="0" u="none" strike="noStrike" cap="none" normalizeH="0" dirty="0">
                <a:ln>
                  <a:noFill/>
                </a:ln>
                <a:solidFill>
                  <a:schemeClr val="tx1"/>
                </a:solidFill>
                <a:effectLst/>
                <a:latin typeface="Arial Body "/>
              </a:endParaRPr>
            </a:p>
            <a:p>
              <a:endParaRPr lang="en-US" sz="1400" baseline="0" dirty="0">
                <a:solidFill>
                  <a:schemeClr val="tx1"/>
                </a:solidFill>
                <a:latin typeface="Century Gothic" pitchFamily="34" charset="0"/>
              </a:endParaRPr>
            </a:p>
            <a:p>
              <a:r>
                <a:rPr kumimoji="0" lang="en-US" sz="1400" b="0" i="0" u="none" strike="noStrike" cap="none" normalizeH="0" dirty="0">
                  <a:ln>
                    <a:noFill/>
                  </a:ln>
                  <a:solidFill>
                    <a:schemeClr val="tx1"/>
                  </a:solidFill>
                  <a:effectLst/>
                  <a:latin typeface="Century Gothic" pitchFamily="34" charset="0"/>
                </a:rPr>
                <a:t> </a:t>
              </a:r>
              <a:endParaRPr kumimoji="0" lang="fr-FR" sz="1400" b="0" i="0" u="none" strike="noStrike" cap="none" normalizeH="0" baseline="0" dirty="0">
                <a:ln>
                  <a:noFill/>
                </a:ln>
                <a:solidFill>
                  <a:schemeClr val="tx1"/>
                </a:solidFill>
                <a:effectLst/>
                <a:latin typeface="Century Gothic" pitchFamily="34" charset="0"/>
              </a:endParaRPr>
            </a:p>
          </p:txBody>
        </p:sp>
        <p:sp>
          <p:nvSpPr>
            <p:cNvPr id="43" name="Rectangle 42"/>
            <p:cNvSpPr/>
            <p:nvPr/>
          </p:nvSpPr>
          <p:spPr bwMode="auto">
            <a:xfrm>
              <a:off x="526800" y="-2796285"/>
              <a:ext cx="1543476" cy="213261"/>
            </a:xfrm>
            <a:prstGeom prst="rect">
              <a:avLst/>
            </a:prstGeom>
            <a:noFill/>
            <a:ln w="25400">
              <a:solidFill>
                <a:srgbClr val="ED7D3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entury Gothic" pitchFamily="34" charset="0"/>
              </a:endParaRPr>
            </a:p>
          </p:txBody>
        </p:sp>
      </p:grpSp>
      <p:cxnSp>
        <p:nvCxnSpPr>
          <p:cNvPr id="44" name="Straight Arrow Connector 43">
            <a:extLst>
              <a:ext uri="{FF2B5EF4-FFF2-40B4-BE49-F238E27FC236}">
                <a16:creationId xmlns:a16="http://schemas.microsoft.com/office/drawing/2014/main" id="{9BA8E195-5CA1-B30D-8A09-16421EC3AE39}"/>
              </a:ext>
            </a:extLst>
          </p:cNvPr>
          <p:cNvCxnSpPr>
            <a:cxnSpLocks/>
          </p:cNvCxnSpPr>
          <p:nvPr/>
        </p:nvCxnSpPr>
        <p:spPr bwMode="auto">
          <a:xfrm flipH="1" flipV="1">
            <a:off x="2544616" y="4534111"/>
            <a:ext cx="1314886" cy="438219"/>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EED48590-C3D0-4F68-F872-D3B4FCB04ECA}"/>
              </a:ext>
            </a:extLst>
          </p:cNvPr>
          <p:cNvSpPr txBox="1"/>
          <p:nvPr/>
        </p:nvSpPr>
        <p:spPr>
          <a:xfrm>
            <a:off x="37213" y="4943908"/>
            <a:ext cx="2592287" cy="830997"/>
          </a:xfrm>
          <a:prstGeom prst="rect">
            <a:avLst/>
          </a:prstGeom>
          <a:noFill/>
        </p:spPr>
        <p:txBody>
          <a:bodyPr wrap="square" rtlCol="0">
            <a:spAutoFit/>
          </a:bodyPr>
          <a:lstStyle/>
          <a:p>
            <a:r>
              <a:rPr lang="en-US" sz="1200" dirty="0">
                <a:latin typeface="+mn-lt"/>
              </a:rPr>
              <a:t>Once your questionnaire is authorized by the Procurement Team the account will be fully registered.</a:t>
            </a:r>
            <a:endParaRPr lang="en-GB" sz="1200" dirty="0">
              <a:latin typeface="+mn-lt"/>
            </a:endParaRPr>
          </a:p>
        </p:txBody>
      </p:sp>
      <p:sp>
        <p:nvSpPr>
          <p:cNvPr id="46" name="Line Callout 1 8"/>
          <p:cNvSpPr/>
          <p:nvPr/>
        </p:nvSpPr>
        <p:spPr bwMode="auto">
          <a:xfrm>
            <a:off x="3798217" y="1757587"/>
            <a:ext cx="3600401" cy="569623"/>
          </a:xfrm>
          <a:prstGeom prst="borderCallout1">
            <a:avLst>
              <a:gd name="adj1" fmla="val 57820"/>
              <a:gd name="adj2" fmla="val 99529"/>
              <a:gd name="adj3" fmla="val 54796"/>
              <a:gd name="adj4" fmla="val 100231"/>
            </a:avLst>
          </a:prstGeom>
          <a:ln w="12700">
            <a:solidFill>
              <a:srgbClr val="4472C4"/>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a:solidFill>
                  <a:schemeClr val="tx1"/>
                </a:solidFill>
                <a:latin typeface="Arial Body "/>
              </a:rPr>
              <a:t>Attach, at minimum, the mandatory documents required </a:t>
            </a:r>
            <a:r>
              <a:rPr lang="en-US" sz="1800" dirty="0">
                <a:solidFill>
                  <a:srgbClr val="FF0000"/>
                </a:solidFill>
                <a:latin typeface="Arial Body "/>
              </a:rPr>
              <a:t>*</a:t>
            </a:r>
            <a:r>
              <a:rPr lang="en-US" sz="1400" dirty="0">
                <a:solidFill>
                  <a:schemeClr val="tx1"/>
                </a:solidFill>
                <a:latin typeface="Arial Body "/>
              </a:rPr>
              <a:t>.</a:t>
            </a:r>
            <a:endParaRPr kumimoji="0" lang="en-US" sz="1400" b="0" i="0" u="none" strike="noStrike" cap="none" normalizeH="0" dirty="0">
              <a:ln>
                <a:noFill/>
              </a:ln>
              <a:solidFill>
                <a:schemeClr val="tx1"/>
              </a:solidFill>
              <a:effectLst/>
              <a:latin typeface="Arial Body "/>
            </a:endParaRPr>
          </a:p>
          <a:p>
            <a:endParaRPr lang="en-US" sz="1400" baseline="0" dirty="0">
              <a:solidFill>
                <a:schemeClr val="tx1"/>
              </a:solidFill>
              <a:latin typeface="Century Gothic" pitchFamily="34" charset="0"/>
            </a:endParaRPr>
          </a:p>
          <a:p>
            <a:r>
              <a:rPr kumimoji="0" lang="en-US" sz="1400" b="0" i="0" u="none" strike="noStrike" cap="none" normalizeH="0" dirty="0">
                <a:ln>
                  <a:noFill/>
                </a:ln>
                <a:solidFill>
                  <a:schemeClr val="tx1"/>
                </a:solidFill>
                <a:effectLst/>
                <a:latin typeface="Century Gothic" pitchFamily="34" charset="0"/>
              </a:rPr>
              <a:t> </a:t>
            </a:r>
            <a:endParaRPr kumimoji="0" lang="fr-FR" sz="1400" b="0" i="0" u="none" strike="noStrike" cap="none" normalizeH="0" baseline="0" dirty="0">
              <a:ln>
                <a:noFill/>
              </a:ln>
              <a:solidFill>
                <a:schemeClr val="tx1"/>
              </a:solidFill>
              <a:effectLst/>
              <a:latin typeface="Century Gothic" pitchFamily="34" charset="0"/>
            </a:endParaRPr>
          </a:p>
        </p:txBody>
      </p:sp>
      <p:sp>
        <p:nvSpPr>
          <p:cNvPr id="47" name="Rectangle 46">
            <a:extLst>
              <a:ext uri="{FF2B5EF4-FFF2-40B4-BE49-F238E27FC236}">
                <a16:creationId xmlns:a16="http://schemas.microsoft.com/office/drawing/2014/main" id="{53E6825C-8337-3468-592E-F7A252983620}"/>
              </a:ext>
            </a:extLst>
          </p:cNvPr>
          <p:cNvSpPr/>
          <p:nvPr/>
        </p:nvSpPr>
        <p:spPr bwMode="auto">
          <a:xfrm>
            <a:off x="7850147" y="2084282"/>
            <a:ext cx="1512168" cy="1095141"/>
          </a:xfrm>
          <a:prstGeom prst="rect">
            <a:avLst/>
          </a:prstGeom>
          <a:noFill/>
          <a:ln w="28575" cap="flat" cmpd="sng" algn="ctr">
            <a:solidFill>
              <a:srgbClr val="ED7D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cxnSp>
        <p:nvCxnSpPr>
          <p:cNvPr id="48" name="Straight Arrow Connector 47">
            <a:extLst>
              <a:ext uri="{FF2B5EF4-FFF2-40B4-BE49-F238E27FC236}">
                <a16:creationId xmlns:a16="http://schemas.microsoft.com/office/drawing/2014/main" id="{27194323-D761-3E32-40C7-45B979F439AE}"/>
              </a:ext>
            </a:extLst>
          </p:cNvPr>
          <p:cNvCxnSpPr>
            <a:cxnSpLocks/>
          </p:cNvCxnSpPr>
          <p:nvPr/>
        </p:nvCxnSpPr>
        <p:spPr bwMode="auto">
          <a:xfrm>
            <a:off x="7427419" y="2158628"/>
            <a:ext cx="393927" cy="113208"/>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a:extLst>
              <a:ext uri="{FF2B5EF4-FFF2-40B4-BE49-F238E27FC236}">
                <a16:creationId xmlns:a16="http://schemas.microsoft.com/office/drawing/2014/main" id="{238DA1CE-F1D4-2F8C-965A-EC40A1DC6A67}"/>
              </a:ext>
            </a:extLst>
          </p:cNvPr>
          <p:cNvSpPr txBox="1"/>
          <p:nvPr/>
        </p:nvSpPr>
        <p:spPr>
          <a:xfrm>
            <a:off x="8357640" y="4864277"/>
            <a:ext cx="2592287" cy="830997"/>
          </a:xfrm>
          <a:prstGeom prst="rect">
            <a:avLst/>
          </a:prstGeom>
          <a:noFill/>
          <a:ln w="25400">
            <a:solidFill>
              <a:srgbClr val="ED7D31"/>
            </a:solidFill>
          </a:ln>
        </p:spPr>
        <p:txBody>
          <a:bodyPr wrap="square" rtlCol="0">
            <a:spAutoFit/>
          </a:bodyPr>
          <a:lstStyle/>
          <a:p>
            <a:r>
              <a:rPr lang="en-US" sz="1200" dirty="0">
                <a:latin typeface="+mn-lt"/>
              </a:rPr>
              <a:t>Once your questionnaire is authorized by the Procurement Team the account will be fully registered.</a:t>
            </a:r>
            <a:endParaRPr lang="en-GB" sz="1200" dirty="0">
              <a:latin typeface="+mn-lt"/>
            </a:endParaRPr>
          </a:p>
        </p:txBody>
      </p:sp>
    </p:spTree>
    <p:extLst>
      <p:ext uri="{BB962C8B-B14F-4D97-AF65-F5344CB8AC3E}">
        <p14:creationId xmlns:p14="http://schemas.microsoft.com/office/powerpoint/2010/main" val="3389394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C4BC-0F8E-52F0-AE75-2E6B862E22F4}"/>
              </a:ext>
            </a:extLst>
          </p:cNvPr>
          <p:cNvSpPr>
            <a:spLocks noGrp="1"/>
          </p:cNvSpPr>
          <p:nvPr>
            <p:ph type="title"/>
          </p:nvPr>
        </p:nvSpPr>
        <p:spPr>
          <a:xfrm>
            <a:off x="-31680" y="-23952"/>
            <a:ext cx="12192000" cy="914400"/>
          </a:xfrm>
        </p:spPr>
        <p:txBody>
          <a:bodyPr/>
          <a:lstStyle/>
          <a:p>
            <a:r>
              <a:rPr lang="en-US" sz="1800" dirty="0">
                <a:latin typeface="Arial Body"/>
              </a:rPr>
              <a:t>3. How to find out about forthcoming tenders?</a:t>
            </a:r>
            <a:br>
              <a:rPr lang="en-US" sz="1800" dirty="0">
                <a:latin typeface="Arial Body"/>
              </a:rPr>
            </a:br>
            <a:endParaRPr lang="en-GB" sz="1800" dirty="0"/>
          </a:p>
        </p:txBody>
      </p:sp>
      <p:sp>
        <p:nvSpPr>
          <p:cNvPr id="3" name="Content Placeholder 2">
            <a:extLst>
              <a:ext uri="{FF2B5EF4-FFF2-40B4-BE49-F238E27FC236}">
                <a16:creationId xmlns:a16="http://schemas.microsoft.com/office/drawing/2014/main" id="{07C251D8-E9B9-86E6-CD2D-F6DD0A7F3EB7}"/>
              </a:ext>
            </a:extLst>
          </p:cNvPr>
          <p:cNvSpPr>
            <a:spLocks noGrp="1"/>
          </p:cNvSpPr>
          <p:nvPr>
            <p:ph idx="1"/>
          </p:nvPr>
        </p:nvSpPr>
        <p:spPr/>
        <p:txBody>
          <a:bodyPr/>
          <a:lstStyle/>
          <a:p>
            <a:r>
              <a:rPr lang="en-US" sz="1800" dirty="0">
                <a:latin typeface="Arial Body"/>
              </a:rPr>
              <a:t>Forthcoming tenders are advertised on the ITER website, </a:t>
            </a:r>
          </a:p>
          <a:p>
            <a:r>
              <a:rPr lang="en-US" sz="1800" dirty="0">
                <a:latin typeface="Arial Body"/>
              </a:rPr>
              <a:t>Navigate to </a:t>
            </a:r>
          </a:p>
          <a:p>
            <a:pPr marL="0" indent="0">
              <a:buNone/>
            </a:pPr>
            <a:r>
              <a:rPr lang="en-US" sz="1800" dirty="0">
                <a:solidFill>
                  <a:srgbClr val="0078D7"/>
                </a:solidFill>
                <a:latin typeface="Arial Body"/>
                <a:hlinkClick r:id="rId2"/>
              </a:rPr>
              <a:t>https://www.iter.org/industry/procurement/supplier-registration</a:t>
            </a:r>
            <a:endParaRPr lang="en-US" sz="1800" dirty="0">
              <a:solidFill>
                <a:srgbClr val="0078D7"/>
              </a:solidFill>
              <a:latin typeface="Arial Body"/>
            </a:endParaRPr>
          </a:p>
          <a:p>
            <a:pPr marL="0" indent="0">
              <a:buNone/>
            </a:pPr>
            <a:endParaRPr lang="en-US" sz="1800" dirty="0">
              <a:solidFill>
                <a:srgbClr val="0078D7"/>
              </a:solidFill>
              <a:latin typeface="Arial Body"/>
            </a:endParaRPr>
          </a:p>
          <a:p>
            <a:pPr marL="0" indent="0">
              <a:buNone/>
            </a:pPr>
            <a:endParaRPr lang="en-US" sz="1800" dirty="0">
              <a:solidFill>
                <a:srgbClr val="0078D7"/>
              </a:solidFill>
              <a:latin typeface="Arial Body"/>
            </a:endParaRPr>
          </a:p>
          <a:p>
            <a:pPr marL="0" indent="0">
              <a:buNone/>
            </a:pPr>
            <a:endParaRPr lang="en-US" sz="1800" dirty="0">
              <a:solidFill>
                <a:srgbClr val="0078D7"/>
              </a:solidFill>
              <a:latin typeface="Arial Body"/>
            </a:endParaRPr>
          </a:p>
          <a:p>
            <a:pPr marL="0" indent="0">
              <a:buNone/>
            </a:pPr>
            <a:endParaRPr lang="en-US" sz="1800" dirty="0">
              <a:solidFill>
                <a:srgbClr val="0078D7"/>
              </a:solidFill>
              <a:latin typeface="Arial Body"/>
            </a:endParaRPr>
          </a:p>
          <a:p>
            <a:pPr marL="0" indent="0">
              <a:buNone/>
            </a:pPr>
            <a:endParaRPr lang="en-US" sz="1800" dirty="0">
              <a:solidFill>
                <a:srgbClr val="0078D7"/>
              </a:solidFill>
              <a:latin typeface="Arial Body"/>
            </a:endParaRPr>
          </a:p>
          <a:p>
            <a:pPr marL="0" indent="0">
              <a:buNone/>
            </a:pPr>
            <a:endParaRPr lang="en-GB" sz="1800" dirty="0">
              <a:solidFill>
                <a:srgbClr val="0078D7"/>
              </a:solidFill>
              <a:latin typeface="Arial Body"/>
            </a:endParaRPr>
          </a:p>
        </p:txBody>
      </p:sp>
      <p:pic>
        <p:nvPicPr>
          <p:cNvPr id="13" name="Picture 12">
            <a:extLst>
              <a:ext uri="{FF2B5EF4-FFF2-40B4-BE49-F238E27FC236}">
                <a16:creationId xmlns:a16="http://schemas.microsoft.com/office/drawing/2014/main" id="{166FB797-C5CD-27C0-0C9D-9266ABDE620B}"/>
              </a:ext>
            </a:extLst>
          </p:cNvPr>
          <p:cNvPicPr>
            <a:picLocks noChangeAspect="1"/>
          </p:cNvPicPr>
          <p:nvPr/>
        </p:nvPicPr>
        <p:blipFill>
          <a:blip r:embed="rId3"/>
          <a:stretch>
            <a:fillRect/>
          </a:stretch>
        </p:blipFill>
        <p:spPr>
          <a:xfrm>
            <a:off x="1127448" y="1687910"/>
            <a:ext cx="4248472" cy="2292010"/>
          </a:xfrm>
          <a:prstGeom prst="rect">
            <a:avLst/>
          </a:prstGeom>
          <a:ln>
            <a:solidFill>
              <a:srgbClr val="005293"/>
            </a:solidFill>
          </a:ln>
        </p:spPr>
      </p:pic>
      <p:sp>
        <p:nvSpPr>
          <p:cNvPr id="16" name="TextBox 15">
            <a:extLst>
              <a:ext uri="{FF2B5EF4-FFF2-40B4-BE49-F238E27FC236}">
                <a16:creationId xmlns:a16="http://schemas.microsoft.com/office/drawing/2014/main" id="{C9789D13-C2C0-09AA-1B9C-556B32B232EF}"/>
              </a:ext>
            </a:extLst>
          </p:cNvPr>
          <p:cNvSpPr txBox="1"/>
          <p:nvPr/>
        </p:nvSpPr>
        <p:spPr>
          <a:xfrm>
            <a:off x="8184232" y="2800324"/>
            <a:ext cx="1988012" cy="523220"/>
          </a:xfrm>
          <a:prstGeom prst="rect">
            <a:avLst/>
          </a:prstGeom>
          <a:noFill/>
          <a:ln w="12700">
            <a:solidFill>
              <a:srgbClr val="4472C4"/>
            </a:solidFill>
          </a:ln>
        </p:spPr>
        <p:txBody>
          <a:bodyPr wrap="square" rtlCol="0">
            <a:spAutoFit/>
          </a:bodyPr>
          <a:lstStyle/>
          <a:p>
            <a:r>
              <a:rPr lang="en-US" sz="1400" dirty="0">
                <a:latin typeface="+mn-lt"/>
              </a:rPr>
              <a:t>Please subscribe here for tender notifications.</a:t>
            </a:r>
            <a:endParaRPr lang="en-GB" sz="1400" dirty="0">
              <a:latin typeface="+mn-lt"/>
            </a:endParaRPr>
          </a:p>
        </p:txBody>
      </p:sp>
      <p:cxnSp>
        <p:nvCxnSpPr>
          <p:cNvPr id="18" name="Straight Arrow Connector 17">
            <a:extLst>
              <a:ext uri="{FF2B5EF4-FFF2-40B4-BE49-F238E27FC236}">
                <a16:creationId xmlns:a16="http://schemas.microsoft.com/office/drawing/2014/main" id="{C934B8DE-4722-C9E9-EEC7-75E3D8A59EF9}"/>
              </a:ext>
            </a:extLst>
          </p:cNvPr>
          <p:cNvCxnSpPr/>
          <p:nvPr/>
        </p:nvCxnSpPr>
        <p:spPr bwMode="auto">
          <a:xfrm flipH="1" flipV="1">
            <a:off x="3935760" y="2490608"/>
            <a:ext cx="4051144" cy="550920"/>
          </a:xfrm>
          <a:prstGeom prst="straightConnector1">
            <a:avLst/>
          </a:prstGeom>
          <a:solidFill>
            <a:schemeClr val="accent1"/>
          </a:solidFill>
          <a:ln w="254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a:extLst>
              <a:ext uri="{FF2B5EF4-FFF2-40B4-BE49-F238E27FC236}">
                <a16:creationId xmlns:a16="http://schemas.microsoft.com/office/drawing/2014/main" id="{1B875419-F5EC-6474-2119-9D645AF2ABE8}"/>
              </a:ext>
            </a:extLst>
          </p:cNvPr>
          <p:cNvSpPr/>
          <p:nvPr/>
        </p:nvSpPr>
        <p:spPr bwMode="auto">
          <a:xfrm>
            <a:off x="2855640" y="2276872"/>
            <a:ext cx="612068" cy="216024"/>
          </a:xfrm>
          <a:prstGeom prst="rect">
            <a:avLst/>
          </a:prstGeom>
          <a:noFill/>
          <a:ln w="25400" cap="flat" cmpd="sng" algn="ctr">
            <a:solidFill>
              <a:srgbClr val="ED7D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pic>
        <p:nvPicPr>
          <p:cNvPr id="5" name="Content Placeholder 4">
            <a:extLst>
              <a:ext uri="{FF2B5EF4-FFF2-40B4-BE49-F238E27FC236}">
                <a16:creationId xmlns:a16="http://schemas.microsoft.com/office/drawing/2014/main" id="{4690E0C9-8D99-464C-2AC8-9751A23C4769}"/>
              </a:ext>
            </a:extLst>
          </p:cNvPr>
          <p:cNvPicPr>
            <a:picLocks noChangeAspect="1"/>
          </p:cNvPicPr>
          <p:nvPr/>
        </p:nvPicPr>
        <p:blipFill>
          <a:blip r:embed="rId4"/>
          <a:stretch>
            <a:fillRect/>
          </a:stretch>
        </p:blipFill>
        <p:spPr bwMode="auto">
          <a:xfrm>
            <a:off x="1055440" y="4344292"/>
            <a:ext cx="5398704" cy="1541199"/>
          </a:xfrm>
          <a:prstGeom prst="rect">
            <a:avLst/>
          </a:prstGeom>
          <a:noFill/>
          <a:ln>
            <a:solidFill>
              <a:srgbClr val="005293"/>
            </a:solidFill>
          </a:ln>
          <a:extLst>
            <a:ext uri="{909E8E84-426E-40DD-AFC4-6F175D3DCCD1}">
              <a14:hiddenFill xmlns:a14="http://schemas.microsoft.com/office/drawing/2010/main">
                <a:solidFill>
                  <a:schemeClr val="accent1"/>
                </a:solidFill>
              </a14:hiddenFill>
            </a:ext>
          </a:extLst>
        </p:spPr>
      </p:pic>
      <p:cxnSp>
        <p:nvCxnSpPr>
          <p:cNvPr id="6" name="Straight Arrow Connector 5">
            <a:extLst>
              <a:ext uri="{FF2B5EF4-FFF2-40B4-BE49-F238E27FC236}">
                <a16:creationId xmlns:a16="http://schemas.microsoft.com/office/drawing/2014/main" id="{762C6B64-0B2C-E1F0-CA87-B08243BD5FA5}"/>
              </a:ext>
            </a:extLst>
          </p:cNvPr>
          <p:cNvCxnSpPr>
            <a:cxnSpLocks/>
          </p:cNvCxnSpPr>
          <p:nvPr/>
        </p:nvCxnSpPr>
        <p:spPr bwMode="auto">
          <a:xfrm flipH="1">
            <a:off x="3359696" y="3505735"/>
            <a:ext cx="4824536" cy="2083505"/>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8046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95400" y="-171400"/>
            <a:ext cx="11032158" cy="914400"/>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US" sz="1800" dirty="0">
                <a:latin typeface="Arial Body"/>
              </a:rPr>
              <a:t>4. Need help ?</a:t>
            </a:r>
            <a:endParaRPr lang="fr-FR" dirty="0">
              <a:latin typeface="Arial Body"/>
            </a:endParaRPr>
          </a:p>
        </p:txBody>
      </p:sp>
      <p:sp>
        <p:nvSpPr>
          <p:cNvPr id="3" name="TextBox 2"/>
          <p:cNvSpPr txBox="1"/>
          <p:nvPr/>
        </p:nvSpPr>
        <p:spPr>
          <a:xfrm>
            <a:off x="623392" y="743000"/>
            <a:ext cx="11032158" cy="4708981"/>
          </a:xfrm>
          <a:prstGeom prst="rect">
            <a:avLst/>
          </a:prstGeom>
          <a:noFill/>
          <a:ln w="12700">
            <a:noFill/>
            <a:prstDash val="solid"/>
          </a:ln>
        </p:spPr>
        <p:txBody>
          <a:bodyPr wrap="square" rtlCol="0">
            <a:spAutoFit/>
          </a:bodyPr>
          <a:lstStyle/>
          <a:p>
            <a:pPr marL="171450" indent="-171450">
              <a:buFont typeface="Arial" panose="020B0604020202020204" pitchFamily="34" charset="0"/>
              <a:buChar char="•"/>
            </a:pPr>
            <a:r>
              <a:rPr lang="en-US" sz="1800" dirty="0">
                <a:latin typeface="Arial Body"/>
              </a:rPr>
              <a:t>Within the ARIBA account the help center may be accessed, as below, by selecting </a:t>
            </a:r>
          </a:p>
          <a:p>
            <a:pPr marL="171450" indent="-171450">
              <a:buFont typeface="Arial" panose="020B0604020202020204" pitchFamily="34" charset="0"/>
              <a:buChar char="•"/>
            </a:pPr>
            <a:endParaRPr lang="en-US" sz="1800" dirty="0">
              <a:latin typeface="Arial Body"/>
            </a:endParaRPr>
          </a:p>
          <a:p>
            <a:pPr marL="171450" indent="-171450">
              <a:buFont typeface="Arial" panose="020B0604020202020204" pitchFamily="34" charset="0"/>
              <a:buChar char="•"/>
            </a:pPr>
            <a:endParaRPr lang="en-US" sz="1800" dirty="0">
              <a:latin typeface="Arial Body"/>
            </a:endParaRPr>
          </a:p>
          <a:p>
            <a:pPr marL="171450" indent="-171450">
              <a:buFont typeface="Arial" panose="020B0604020202020204" pitchFamily="34" charset="0"/>
              <a:buChar char="•"/>
            </a:pPr>
            <a:endParaRPr lang="en-US" sz="1800" dirty="0">
              <a:latin typeface="Arial Body"/>
            </a:endParaRPr>
          </a:p>
          <a:p>
            <a:pPr marL="171450" indent="-171450">
              <a:buFont typeface="Arial" panose="020B0604020202020204" pitchFamily="34" charset="0"/>
              <a:buChar char="•"/>
            </a:pPr>
            <a:endParaRPr lang="en-US" sz="1800" dirty="0">
              <a:latin typeface="Arial Body"/>
            </a:endParaRPr>
          </a:p>
          <a:p>
            <a:pPr marL="171450" indent="-171450">
              <a:buFont typeface="Arial" panose="020B0604020202020204" pitchFamily="34" charset="0"/>
              <a:buChar char="•"/>
            </a:pPr>
            <a:endParaRPr lang="en-US" sz="1800" dirty="0">
              <a:latin typeface="Arial Body"/>
            </a:endParaRPr>
          </a:p>
          <a:p>
            <a:pPr marL="171450" indent="-171450">
              <a:buFont typeface="Arial" panose="020B0604020202020204" pitchFamily="34" charset="0"/>
              <a:buChar char="•"/>
            </a:pPr>
            <a:r>
              <a:rPr lang="en-US" sz="1800" dirty="0">
                <a:latin typeface="Arial Body"/>
              </a:rPr>
              <a:t>Technical Supplier support to ARIBA registration is available in various languages here:</a:t>
            </a:r>
            <a:r>
              <a:rPr lang="fr-FR" sz="1800" b="1" dirty="0">
                <a:latin typeface="Arial Body"/>
              </a:rPr>
              <a:t> </a:t>
            </a:r>
            <a:r>
              <a:rPr lang="fr-FR" sz="1800" b="1" dirty="0">
                <a:solidFill>
                  <a:srgbClr val="0078D7"/>
                </a:solidFill>
                <a:latin typeface="Arial Body"/>
                <a:hlinkClick r:id="rId2">
                  <a:extLst>
                    <a:ext uri="{A12FA001-AC4F-418D-AE19-62706E023703}">
                      <ahyp:hlinkClr xmlns:ahyp="http://schemas.microsoft.com/office/drawing/2018/hyperlinkcolor" val="tx"/>
                    </a:ext>
                  </a:extLst>
                </a:hlinkClick>
              </a:rPr>
              <a:t>https://support.ariba.com/Adapt/Ariba_Network_Supplier_Training/</a:t>
            </a:r>
            <a:endParaRPr lang="fr-FR" sz="1800" b="1" dirty="0">
              <a:solidFill>
                <a:srgbClr val="0078D7"/>
              </a:solidFill>
              <a:latin typeface="Arial Body"/>
            </a:endParaRPr>
          </a:p>
          <a:p>
            <a:endParaRPr lang="en-US" sz="1800" dirty="0">
              <a:latin typeface="Arial Body"/>
            </a:endParaRPr>
          </a:p>
          <a:p>
            <a:pPr marL="171450" indent="-171450">
              <a:buFont typeface="Arial" panose="020B0604020202020204" pitchFamily="34" charset="0"/>
              <a:buChar char="•"/>
            </a:pPr>
            <a:r>
              <a:rPr lang="en-US" sz="1800" dirty="0">
                <a:latin typeface="Arial Body"/>
              </a:rPr>
              <a:t>SAP ARIBA online video training on account creation and management:</a:t>
            </a:r>
            <a:endParaRPr lang="en-GB" sz="1800" b="1" dirty="0">
              <a:solidFill>
                <a:srgbClr val="0078D7"/>
              </a:solidFill>
              <a:latin typeface="Arial Body"/>
              <a:hlinkClick r:id="rId3">
                <a:extLst>
                  <a:ext uri="{A12FA001-AC4F-418D-AE19-62706E023703}">
                    <ahyp:hlinkClr xmlns:ahyp="http://schemas.microsoft.com/office/drawing/2018/hyperlinkcolor" val="tx"/>
                  </a:ext>
                </a:extLst>
              </a:hlinkClick>
            </a:endParaRPr>
          </a:p>
          <a:p>
            <a:r>
              <a:rPr lang="en-GB" sz="1800" b="1" dirty="0">
                <a:solidFill>
                  <a:srgbClr val="0078D7"/>
                </a:solidFill>
                <a:latin typeface="Arial Body"/>
                <a:hlinkClick r:id="rId3">
                  <a:extLst>
                    <a:ext uri="{A12FA001-AC4F-418D-AE19-62706E023703}">
                      <ahyp:hlinkClr xmlns:ahyp="http://schemas.microsoft.com/office/drawing/2018/hyperlinkcolor" val="tx"/>
                    </a:ext>
                  </a:extLst>
                </a:hlinkClick>
              </a:rPr>
              <a:t>https://sapvideo.cfapps.eu10-004.hana.ondemand.com/?entry_id=1_r7o89fjy</a:t>
            </a:r>
            <a:endParaRPr lang="en-GB" sz="1800" b="1" dirty="0">
              <a:solidFill>
                <a:srgbClr val="0078D7"/>
              </a:solidFill>
              <a:latin typeface="Arial Body"/>
            </a:endParaRPr>
          </a:p>
          <a:p>
            <a:endParaRPr lang="en-US" sz="1800" dirty="0">
              <a:latin typeface="Arial Body"/>
            </a:endParaRPr>
          </a:p>
          <a:p>
            <a:pPr marL="171450" indent="-171450">
              <a:buFont typeface="Arial" panose="020B0604020202020204" pitchFamily="34" charset="0"/>
              <a:buChar char="•"/>
            </a:pPr>
            <a:r>
              <a:rPr lang="en-US" sz="1800" dirty="0">
                <a:latin typeface="Arial Body"/>
              </a:rPr>
              <a:t>Any business-related questions, please contact  : </a:t>
            </a:r>
            <a:r>
              <a:rPr lang="fr-FR" sz="1800" dirty="0">
                <a:latin typeface="Arial Body"/>
              </a:rPr>
              <a:t> </a:t>
            </a:r>
          </a:p>
          <a:p>
            <a:pPr marL="171450" indent="-171450">
              <a:buFont typeface="Arial" panose="020B0604020202020204" pitchFamily="34" charset="0"/>
              <a:buChar char="•"/>
            </a:pPr>
            <a:r>
              <a:rPr lang="fr-FR" sz="1800" b="1" dirty="0">
                <a:latin typeface="Arial Body"/>
                <a:hlinkClick r:id="rId4"/>
              </a:rPr>
              <a:t>ITER-Procurement@iter.org</a:t>
            </a:r>
            <a:endParaRPr lang="fr-FR" sz="2000" b="1" dirty="0">
              <a:latin typeface="Arial Body"/>
            </a:endParaRPr>
          </a:p>
          <a:p>
            <a:endParaRPr lang="en-US" sz="1800" dirty="0">
              <a:latin typeface="Arial Body"/>
            </a:endParaRPr>
          </a:p>
          <a:p>
            <a:pPr marL="171450" indent="-171450">
              <a:buFont typeface="Arial" panose="020B0604020202020204" pitchFamily="34" charset="0"/>
              <a:buChar char="•"/>
            </a:pPr>
            <a:r>
              <a:rPr lang="en-US" sz="1800" dirty="0">
                <a:latin typeface="Arial Body"/>
              </a:rPr>
              <a:t>Or visit our webpage : </a:t>
            </a:r>
            <a:r>
              <a:rPr lang="en-US" sz="1800" b="1" u="sng" dirty="0">
                <a:solidFill>
                  <a:srgbClr val="0078D7"/>
                </a:solidFill>
                <a:latin typeface="Arial Body"/>
              </a:rPr>
              <a:t>https://www.iter.org/fr/proc/overview</a:t>
            </a:r>
            <a:endParaRPr lang="en-US" b="1" u="sng" dirty="0">
              <a:solidFill>
                <a:srgbClr val="0078D7"/>
              </a:solidFill>
              <a:latin typeface="Arial Body"/>
            </a:endParaRPr>
          </a:p>
          <a:p>
            <a:pPr marL="171450" indent="-171450">
              <a:buFont typeface="Arial" panose="020B0604020202020204" pitchFamily="34" charset="0"/>
              <a:buChar char="•"/>
            </a:pPr>
            <a:endParaRPr lang="en-US" sz="1200" dirty="0">
              <a:latin typeface="+mn-lt"/>
            </a:endParaRPr>
          </a:p>
        </p:txBody>
      </p:sp>
      <p:pic>
        <p:nvPicPr>
          <p:cNvPr id="7" name="Picture 6">
            <a:extLst>
              <a:ext uri="{FF2B5EF4-FFF2-40B4-BE49-F238E27FC236}">
                <a16:creationId xmlns:a16="http://schemas.microsoft.com/office/drawing/2014/main" id="{8420BCC2-F099-0718-EE31-2C078E594894}"/>
              </a:ext>
            </a:extLst>
          </p:cNvPr>
          <p:cNvPicPr>
            <a:picLocks noChangeAspect="1"/>
          </p:cNvPicPr>
          <p:nvPr/>
        </p:nvPicPr>
        <p:blipFill>
          <a:blip r:embed="rId5"/>
          <a:stretch>
            <a:fillRect/>
          </a:stretch>
        </p:blipFill>
        <p:spPr>
          <a:xfrm>
            <a:off x="767408" y="1258661"/>
            <a:ext cx="10128448" cy="674134"/>
          </a:xfrm>
          <a:prstGeom prst="rect">
            <a:avLst/>
          </a:prstGeom>
          <a:ln>
            <a:solidFill>
              <a:schemeClr val="accent2"/>
            </a:solidFill>
          </a:ln>
        </p:spPr>
      </p:pic>
      <p:sp>
        <p:nvSpPr>
          <p:cNvPr id="8" name="Rectangle 7">
            <a:extLst>
              <a:ext uri="{FF2B5EF4-FFF2-40B4-BE49-F238E27FC236}">
                <a16:creationId xmlns:a16="http://schemas.microsoft.com/office/drawing/2014/main" id="{D72F7236-BDD9-9D0C-6C1C-435377937A6A}"/>
              </a:ext>
            </a:extLst>
          </p:cNvPr>
          <p:cNvSpPr/>
          <p:nvPr/>
        </p:nvSpPr>
        <p:spPr bwMode="auto">
          <a:xfrm>
            <a:off x="10344472" y="1273548"/>
            <a:ext cx="216024" cy="283243"/>
          </a:xfrm>
          <a:prstGeom prst="rect">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cxnSp>
        <p:nvCxnSpPr>
          <p:cNvPr id="10" name="Straight Arrow Connector 9">
            <a:extLst>
              <a:ext uri="{FF2B5EF4-FFF2-40B4-BE49-F238E27FC236}">
                <a16:creationId xmlns:a16="http://schemas.microsoft.com/office/drawing/2014/main" id="{4CE7E4FA-2181-C08D-5829-5EED3C51CA01}"/>
              </a:ext>
            </a:extLst>
          </p:cNvPr>
          <p:cNvCxnSpPr/>
          <p:nvPr/>
        </p:nvCxnSpPr>
        <p:spPr bwMode="auto">
          <a:xfrm>
            <a:off x="9454685" y="954161"/>
            <a:ext cx="889787" cy="319387"/>
          </a:xfrm>
          <a:prstGeom prst="straightConnector1">
            <a:avLst/>
          </a:prstGeom>
          <a:solidFill>
            <a:schemeClr val="accent1"/>
          </a:solidFill>
          <a:ln w="25400" cap="flat" cmpd="sng" algn="ctr">
            <a:solidFill>
              <a:srgbClr val="ED7D3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13">
            <a:extLst>
              <a:ext uri="{FF2B5EF4-FFF2-40B4-BE49-F238E27FC236}">
                <a16:creationId xmlns:a16="http://schemas.microsoft.com/office/drawing/2014/main" id="{BEE1F5AF-FE90-967A-9A1D-7548B8E101BE}"/>
              </a:ext>
            </a:extLst>
          </p:cNvPr>
          <p:cNvPicPr>
            <a:picLocks noChangeAspect="1"/>
          </p:cNvPicPr>
          <p:nvPr/>
        </p:nvPicPr>
        <p:blipFill>
          <a:blip r:embed="rId6"/>
          <a:stretch>
            <a:fillRect/>
          </a:stretch>
        </p:blipFill>
        <p:spPr>
          <a:xfrm>
            <a:off x="9382677" y="670918"/>
            <a:ext cx="420280" cy="478249"/>
          </a:xfrm>
          <a:prstGeom prst="rect">
            <a:avLst/>
          </a:prstGeom>
        </p:spPr>
      </p:pic>
    </p:spTree>
    <p:extLst>
      <p:ext uri="{BB962C8B-B14F-4D97-AF65-F5344CB8AC3E}">
        <p14:creationId xmlns:p14="http://schemas.microsoft.com/office/powerpoint/2010/main" val="70578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2865" y="1895261"/>
            <a:ext cx="5706271" cy="3067478"/>
          </a:xfrm>
          <a:prstGeom prst="rect">
            <a:avLst/>
          </a:prstGeom>
          <a:ln w="12700">
            <a:solidFill>
              <a:srgbClr val="005293"/>
            </a:solidFill>
            <a:prstDash val="solid"/>
          </a:ln>
        </p:spPr>
      </p:pic>
    </p:spTree>
    <p:extLst>
      <p:ext uri="{BB962C8B-B14F-4D97-AF65-F5344CB8AC3E}">
        <p14:creationId xmlns:p14="http://schemas.microsoft.com/office/powerpoint/2010/main" val="250723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328" y="-171400"/>
            <a:ext cx="12144672" cy="914400"/>
          </a:xfrm>
          <a:prstGeom prst="rect">
            <a:avLst/>
          </a:prstGeom>
          <a:noFill/>
          <a:ln w="12700">
            <a:no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US" sz="1800" dirty="0">
                <a:latin typeface="Arial Body"/>
              </a:rPr>
              <a:t> 1. How to register in ARIBA upon receipt of ARIBA invitation email</a:t>
            </a:r>
          </a:p>
        </p:txBody>
      </p:sp>
      <p:pic>
        <p:nvPicPr>
          <p:cNvPr id="17" name="Picture 16" descr="Vector drawing of exclamation mark in orange circle | Free SVG">
            <a:extLst>
              <a:ext uri="{FF2B5EF4-FFF2-40B4-BE49-F238E27FC236}">
                <a16:creationId xmlns:a16="http://schemas.microsoft.com/office/drawing/2014/main" id="{790FA331-48AB-5704-CEE5-CB55E78DE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8048" y="3212976"/>
            <a:ext cx="674407" cy="663994"/>
          </a:xfrm>
          <a:prstGeom prst="rect">
            <a:avLst/>
          </a:prstGeom>
          <a:ln w="12700">
            <a:solidFill>
              <a:srgbClr val="005293"/>
            </a:solidFill>
            <a:prstDash val="solid"/>
          </a:ln>
        </p:spPr>
      </p:pic>
      <p:sp>
        <p:nvSpPr>
          <p:cNvPr id="18" name="TextBox 17">
            <a:extLst>
              <a:ext uri="{FF2B5EF4-FFF2-40B4-BE49-F238E27FC236}">
                <a16:creationId xmlns:a16="http://schemas.microsoft.com/office/drawing/2014/main" id="{9B00A2EA-9BF4-63CA-8DE1-04037758A5DB}"/>
              </a:ext>
            </a:extLst>
          </p:cNvPr>
          <p:cNvSpPr txBox="1"/>
          <p:nvPr/>
        </p:nvSpPr>
        <p:spPr>
          <a:xfrm>
            <a:off x="263352" y="743000"/>
            <a:ext cx="7272808" cy="369332"/>
          </a:xfrm>
          <a:prstGeom prst="rect">
            <a:avLst/>
          </a:prstGeom>
          <a:noFill/>
          <a:ln w="12700">
            <a:noFill/>
            <a:prstDash val="solid"/>
          </a:ln>
        </p:spPr>
        <p:txBody>
          <a:bodyPr wrap="square" rtlCol="0">
            <a:spAutoFit/>
          </a:bodyPr>
          <a:lstStyle/>
          <a:p>
            <a:r>
              <a:rPr lang="en-US" sz="1800" b="1" dirty="0">
                <a:latin typeface="Arial Body"/>
                <a:cs typeface="Segoe UI" panose="020B0502040204020203" pitchFamily="34" charset="0"/>
              </a:rPr>
              <a:t>You will receive an invitation email that looks as follows </a:t>
            </a:r>
            <a:endParaRPr lang="en-GB" sz="1800" b="1" dirty="0">
              <a:latin typeface="Arial Body"/>
              <a:cs typeface="Segoe UI" panose="020B0502040204020203" pitchFamily="34" charset="0"/>
            </a:endParaRPr>
          </a:p>
        </p:txBody>
      </p:sp>
      <p:pic>
        <p:nvPicPr>
          <p:cNvPr id="2" name="Picture 1">
            <a:extLst>
              <a:ext uri="{FF2B5EF4-FFF2-40B4-BE49-F238E27FC236}">
                <a16:creationId xmlns:a16="http://schemas.microsoft.com/office/drawing/2014/main" id="{39159072-B61E-3CCF-761E-86F120C07C3D}"/>
              </a:ext>
            </a:extLst>
          </p:cNvPr>
          <p:cNvPicPr>
            <a:picLocks noChangeAspect="1"/>
          </p:cNvPicPr>
          <p:nvPr/>
        </p:nvPicPr>
        <p:blipFill>
          <a:blip r:embed="rId3"/>
          <a:stretch>
            <a:fillRect/>
          </a:stretch>
        </p:blipFill>
        <p:spPr>
          <a:xfrm>
            <a:off x="551384" y="1198304"/>
            <a:ext cx="8784976" cy="5162103"/>
          </a:xfrm>
          <a:prstGeom prst="rect">
            <a:avLst/>
          </a:prstGeom>
          <a:ln w="12700">
            <a:solidFill>
              <a:srgbClr val="005293"/>
            </a:solidFill>
            <a:prstDash val="solid"/>
          </a:ln>
        </p:spPr>
      </p:pic>
      <p:sp>
        <p:nvSpPr>
          <p:cNvPr id="3" name="Rectangle 2">
            <a:extLst>
              <a:ext uri="{FF2B5EF4-FFF2-40B4-BE49-F238E27FC236}">
                <a16:creationId xmlns:a16="http://schemas.microsoft.com/office/drawing/2014/main" id="{871B374C-4CCB-4453-8EC2-6ADC7A97ED12}"/>
              </a:ext>
            </a:extLst>
          </p:cNvPr>
          <p:cNvSpPr/>
          <p:nvPr/>
        </p:nvSpPr>
        <p:spPr bwMode="auto">
          <a:xfrm>
            <a:off x="3287688" y="4437112"/>
            <a:ext cx="1008112" cy="288032"/>
          </a:xfrm>
          <a:prstGeom prst="rect">
            <a:avLst/>
          </a:prstGeom>
          <a:noFill/>
          <a:ln w="25400" cap="flat" cmpd="sng" algn="ctr">
            <a:solidFill>
              <a:srgbClr val="ED7D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cxnSp>
        <p:nvCxnSpPr>
          <p:cNvPr id="6" name="Straight Arrow Connector 5">
            <a:extLst>
              <a:ext uri="{FF2B5EF4-FFF2-40B4-BE49-F238E27FC236}">
                <a16:creationId xmlns:a16="http://schemas.microsoft.com/office/drawing/2014/main" id="{94A4B7D9-DCE5-66A9-847A-CD4E6B4D956A}"/>
              </a:ext>
            </a:extLst>
          </p:cNvPr>
          <p:cNvCxnSpPr/>
          <p:nvPr/>
        </p:nvCxnSpPr>
        <p:spPr bwMode="auto">
          <a:xfrm flipH="1" flipV="1">
            <a:off x="4367808" y="4581128"/>
            <a:ext cx="5472608" cy="144016"/>
          </a:xfrm>
          <a:prstGeom prst="straightConnector1">
            <a:avLst/>
          </a:prstGeom>
          <a:ln w="25400">
            <a:solidFill>
              <a:srgbClr val="ED7D31"/>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14018DBE-3DE2-53E6-BEA8-2C59F9895610}"/>
              </a:ext>
            </a:extLst>
          </p:cNvPr>
          <p:cNvSpPr txBox="1"/>
          <p:nvPr/>
        </p:nvSpPr>
        <p:spPr>
          <a:xfrm>
            <a:off x="9912424" y="4509120"/>
            <a:ext cx="2016224" cy="461665"/>
          </a:xfrm>
          <a:prstGeom prst="rect">
            <a:avLst/>
          </a:prstGeom>
          <a:noFill/>
          <a:ln>
            <a:solidFill>
              <a:srgbClr val="0078D7"/>
            </a:solidFill>
          </a:ln>
        </p:spPr>
        <p:txBody>
          <a:bodyPr wrap="square" rtlCol="0">
            <a:spAutoFit/>
          </a:bodyPr>
          <a:lstStyle/>
          <a:p>
            <a:r>
              <a:rPr lang="en-US" sz="1200" dirty="0">
                <a:latin typeface="+mn-lt"/>
              </a:rPr>
              <a:t>Please select “</a:t>
            </a:r>
            <a:r>
              <a:rPr lang="en-US" sz="1200" b="1" dirty="0">
                <a:latin typeface="+mn-lt"/>
              </a:rPr>
              <a:t>Click Here</a:t>
            </a:r>
            <a:r>
              <a:rPr lang="en-US" sz="1200" dirty="0">
                <a:latin typeface="+mn-lt"/>
              </a:rPr>
              <a:t>” to commence registration.</a:t>
            </a:r>
            <a:endParaRPr lang="en-GB" sz="1200" dirty="0">
              <a:latin typeface="+mn-lt"/>
            </a:endParaRPr>
          </a:p>
        </p:txBody>
      </p:sp>
    </p:spTree>
    <p:extLst>
      <p:ext uri="{BB962C8B-B14F-4D97-AF65-F5344CB8AC3E}">
        <p14:creationId xmlns:p14="http://schemas.microsoft.com/office/powerpoint/2010/main" val="55997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CF92-AD42-FD4A-52E9-4BBECBADC9C6}"/>
              </a:ext>
            </a:extLst>
          </p:cNvPr>
          <p:cNvSpPr>
            <a:spLocks noGrp="1"/>
          </p:cNvSpPr>
          <p:nvPr>
            <p:ph type="title"/>
          </p:nvPr>
        </p:nvSpPr>
        <p:spPr>
          <a:xfrm>
            <a:off x="-158506" y="-129741"/>
            <a:ext cx="12192000" cy="764704"/>
          </a:xfrm>
          <a:ln w="12700">
            <a:noFill/>
            <a:prstDash val="solid"/>
          </a:ln>
        </p:spPr>
        <p:txBody>
          <a:bodyPr/>
          <a:lstStyle/>
          <a:p>
            <a:br>
              <a:rPr lang="fr-FR" dirty="0"/>
            </a:br>
            <a:r>
              <a:rPr lang="fr-FR" sz="1800" dirty="0">
                <a:latin typeface="Arial Body"/>
              </a:rPr>
              <a:t>1. </a:t>
            </a:r>
            <a:r>
              <a:rPr lang="en-US" sz="1800" dirty="0">
                <a:latin typeface="Arial Body"/>
              </a:rPr>
              <a:t>How to register in ARIBA upon receipt of ARIBA invitation email</a:t>
            </a:r>
            <a:br>
              <a:rPr lang="en-US" dirty="0">
                <a:latin typeface="Arial Body"/>
              </a:rPr>
            </a:br>
            <a:endParaRPr lang="en-GB" dirty="0"/>
          </a:p>
        </p:txBody>
      </p:sp>
      <p:pic>
        <p:nvPicPr>
          <p:cNvPr id="4" name="Content Placeholder 3">
            <a:extLst>
              <a:ext uri="{FF2B5EF4-FFF2-40B4-BE49-F238E27FC236}">
                <a16:creationId xmlns:a16="http://schemas.microsoft.com/office/drawing/2014/main" id="{E1290B10-4BB5-8F4D-1D31-6E60F6C11622}"/>
              </a:ext>
            </a:extLst>
          </p:cNvPr>
          <p:cNvPicPr>
            <a:picLocks noGrp="1" noChangeAspect="1"/>
          </p:cNvPicPr>
          <p:nvPr>
            <p:ph idx="1"/>
          </p:nvPr>
        </p:nvPicPr>
        <p:blipFill>
          <a:blip r:embed="rId2"/>
          <a:stretch>
            <a:fillRect/>
          </a:stretch>
        </p:blipFill>
        <p:spPr>
          <a:xfrm>
            <a:off x="1040204" y="748873"/>
            <a:ext cx="10111591" cy="5183721"/>
          </a:xfrm>
          <a:prstGeom prst="rect">
            <a:avLst/>
          </a:prstGeom>
          <a:ln w="12700">
            <a:solidFill>
              <a:srgbClr val="005293"/>
            </a:solidFill>
            <a:prstDash val="solid"/>
          </a:ln>
        </p:spPr>
      </p:pic>
      <p:sp>
        <p:nvSpPr>
          <p:cNvPr id="5" name="TextBox 4">
            <a:extLst>
              <a:ext uri="{FF2B5EF4-FFF2-40B4-BE49-F238E27FC236}">
                <a16:creationId xmlns:a16="http://schemas.microsoft.com/office/drawing/2014/main" id="{18F780F7-60E3-0315-B44D-63A1D3477664}"/>
              </a:ext>
            </a:extLst>
          </p:cNvPr>
          <p:cNvSpPr txBox="1"/>
          <p:nvPr/>
        </p:nvSpPr>
        <p:spPr>
          <a:xfrm>
            <a:off x="6095999" y="2340809"/>
            <a:ext cx="3775581" cy="3477875"/>
          </a:xfrm>
          <a:prstGeom prst="rect">
            <a:avLst/>
          </a:prstGeom>
          <a:noFill/>
          <a:ln w="12700">
            <a:solidFill>
              <a:srgbClr val="005293"/>
            </a:solidFill>
            <a:prstDash val="solid"/>
          </a:ln>
        </p:spPr>
        <p:txBody>
          <a:bodyPr wrap="square" rtlCol="0">
            <a:spAutoFit/>
          </a:bodyPr>
          <a:lstStyle/>
          <a:p>
            <a:r>
              <a:rPr lang="en-GB" sz="1400" dirty="0">
                <a:latin typeface="Arial Body"/>
              </a:rPr>
              <a:t>Guidelines - Identify where your company and customers operate.</a:t>
            </a:r>
          </a:p>
          <a:p>
            <a:r>
              <a:rPr lang="en-GB" sz="1400" dirty="0">
                <a:latin typeface="Arial Body"/>
              </a:rPr>
              <a:t> </a:t>
            </a:r>
          </a:p>
          <a:p>
            <a:r>
              <a:rPr lang="en-GB" sz="1400" dirty="0">
                <a:latin typeface="Arial Body"/>
              </a:rPr>
              <a:t>Most organizations choose the date center region closest to their legal entity or to where their customers require data residency.</a:t>
            </a:r>
          </a:p>
          <a:p>
            <a:endParaRPr lang="en-US" sz="1400" dirty="0">
              <a:latin typeface="+mn-lt"/>
            </a:endParaRPr>
          </a:p>
          <a:p>
            <a:r>
              <a:rPr lang="en-US" sz="1400" dirty="0">
                <a:latin typeface="+mn-lt"/>
              </a:rPr>
              <a:t>Please be aware that once the account is created you will be unable to change the Data Center selected.</a:t>
            </a:r>
          </a:p>
          <a:p>
            <a:endParaRPr lang="en-US" sz="1400" dirty="0">
              <a:latin typeface="+mn-lt"/>
            </a:endParaRPr>
          </a:p>
          <a:p>
            <a:r>
              <a:rPr lang="en-US" sz="1400" dirty="0">
                <a:latin typeface="+mn-lt"/>
              </a:rPr>
              <a:t>SAP explicitly states that the data center determines where your data is stored so local regulations should be reviewed.</a:t>
            </a:r>
          </a:p>
          <a:p>
            <a:endParaRPr lang="en-US" sz="1200" dirty="0">
              <a:latin typeface="+mn-lt"/>
            </a:endParaRPr>
          </a:p>
          <a:p>
            <a:endParaRPr lang="en-GB" sz="1200" dirty="0">
              <a:latin typeface="+mn-lt"/>
            </a:endParaRPr>
          </a:p>
        </p:txBody>
      </p:sp>
      <p:pic>
        <p:nvPicPr>
          <p:cNvPr id="8" name="Picture 7" descr="Vector drawing of exclamation mark in orange circle | Free SVG">
            <a:extLst>
              <a:ext uri="{FF2B5EF4-FFF2-40B4-BE49-F238E27FC236}">
                <a16:creationId xmlns:a16="http://schemas.microsoft.com/office/drawing/2014/main" id="{F936500F-FFE1-8432-E87D-2CF52BAF7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087" y="2340809"/>
            <a:ext cx="674407" cy="663994"/>
          </a:xfrm>
          <a:prstGeom prst="rect">
            <a:avLst/>
          </a:prstGeom>
          <a:ln w="12700">
            <a:solidFill>
              <a:srgbClr val="005293"/>
            </a:solidFill>
            <a:prstDash val="solid"/>
          </a:ln>
        </p:spPr>
      </p:pic>
    </p:spTree>
    <p:extLst>
      <p:ext uri="{BB962C8B-B14F-4D97-AF65-F5344CB8AC3E}">
        <p14:creationId xmlns:p14="http://schemas.microsoft.com/office/powerpoint/2010/main" val="54967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71400"/>
            <a:ext cx="12192000" cy="914400"/>
          </a:xfrm>
          <a:prstGeom prst="rect">
            <a:avLst/>
          </a:prstGeom>
          <a:noFill/>
          <a:ln w="12700">
            <a:solidFill>
              <a:srgbClr val="005293"/>
            </a:solidFill>
            <a:prstDash val="soli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F497D"/>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r>
              <a:rPr lang="en-US" sz="1800" dirty="0">
                <a:latin typeface="Arial Body"/>
              </a:rPr>
              <a:t> 1. How to register in ARIBA upon receipt of ARIBA invitation email</a:t>
            </a:r>
          </a:p>
        </p:txBody>
      </p:sp>
      <p:sp>
        <p:nvSpPr>
          <p:cNvPr id="20" name="Rectangle 19"/>
          <p:cNvSpPr/>
          <p:nvPr/>
        </p:nvSpPr>
        <p:spPr bwMode="auto">
          <a:xfrm>
            <a:off x="4966631" y="2505472"/>
            <a:ext cx="216024" cy="144016"/>
          </a:xfrm>
          <a:prstGeom prst="rect">
            <a:avLst/>
          </a:prstGeom>
          <a:solidFill>
            <a:schemeClr val="bg1"/>
          </a:solidFill>
          <a:ln w="12700" cap="flat" cmpd="sng" algn="ctr">
            <a:solidFill>
              <a:srgbClr val="0052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entury Gothic" pitchFamily="34" charset="0"/>
            </a:endParaRPr>
          </a:p>
        </p:txBody>
      </p:sp>
      <p:sp>
        <p:nvSpPr>
          <p:cNvPr id="3" name="TextBox 2">
            <a:extLst>
              <a:ext uri="{FF2B5EF4-FFF2-40B4-BE49-F238E27FC236}">
                <a16:creationId xmlns:a16="http://schemas.microsoft.com/office/drawing/2014/main" id="{3932BCF4-911F-29F2-8663-FCB42CAF47C5}"/>
              </a:ext>
            </a:extLst>
          </p:cNvPr>
          <p:cNvSpPr txBox="1"/>
          <p:nvPr/>
        </p:nvSpPr>
        <p:spPr>
          <a:xfrm>
            <a:off x="5074643" y="836712"/>
            <a:ext cx="4981797" cy="523220"/>
          </a:xfrm>
          <a:prstGeom prst="rect">
            <a:avLst/>
          </a:prstGeom>
          <a:noFill/>
          <a:ln w="12700">
            <a:solidFill>
              <a:srgbClr val="005293"/>
            </a:solidFill>
          </a:ln>
        </p:spPr>
        <p:txBody>
          <a:bodyPr wrap="square" rtlCol="0">
            <a:spAutoFit/>
          </a:bodyPr>
          <a:lstStyle/>
          <a:p>
            <a:r>
              <a:rPr lang="en-US" sz="1400" dirty="0">
                <a:latin typeface="+mn-lt"/>
              </a:rPr>
              <a:t>Select </a:t>
            </a:r>
            <a:r>
              <a:rPr lang="en-US" sz="1400" b="1" dirty="0">
                <a:latin typeface="+mn-lt"/>
              </a:rPr>
              <a:t>“Create new account” </a:t>
            </a:r>
            <a:r>
              <a:rPr lang="en-US" sz="1400" dirty="0">
                <a:latin typeface="+mn-lt"/>
              </a:rPr>
              <a:t>(Note: If you have other ARIBA accounts, they may be linked later in the process).</a:t>
            </a:r>
            <a:endParaRPr lang="en-GB" sz="1400" dirty="0">
              <a:latin typeface="+mn-lt"/>
            </a:endParaRPr>
          </a:p>
        </p:txBody>
      </p:sp>
      <p:pic>
        <p:nvPicPr>
          <p:cNvPr id="6" name="Picture 5">
            <a:extLst>
              <a:ext uri="{FF2B5EF4-FFF2-40B4-BE49-F238E27FC236}">
                <a16:creationId xmlns:a16="http://schemas.microsoft.com/office/drawing/2014/main" id="{FE15B574-39D5-55CB-453E-8E260276D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453644"/>
            <a:ext cx="6819900" cy="4895850"/>
          </a:xfrm>
          <a:prstGeom prst="rect">
            <a:avLst/>
          </a:prstGeom>
          <a:ln>
            <a:solidFill>
              <a:srgbClr val="005293"/>
            </a:solidFill>
          </a:ln>
        </p:spPr>
      </p:pic>
    </p:spTree>
    <p:extLst>
      <p:ext uri="{BB962C8B-B14F-4D97-AF65-F5344CB8AC3E}">
        <p14:creationId xmlns:p14="http://schemas.microsoft.com/office/powerpoint/2010/main" val="26598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A634-F9CF-215B-19B4-ADAE16AF43E1}"/>
              </a:ext>
            </a:extLst>
          </p:cNvPr>
          <p:cNvSpPr>
            <a:spLocks noGrp="1"/>
          </p:cNvSpPr>
          <p:nvPr>
            <p:ph type="title"/>
          </p:nvPr>
        </p:nvSpPr>
        <p:spPr>
          <a:xfrm>
            <a:off x="0" y="-212250"/>
            <a:ext cx="12192000" cy="914400"/>
          </a:xfrm>
          <a:ln w="12700">
            <a:noFill/>
            <a:prstDash val="solid"/>
          </a:ln>
        </p:spPr>
        <p:txBody>
          <a:bodyPr/>
          <a:lstStyle/>
          <a:p>
            <a:r>
              <a:rPr lang="en-US" sz="1800" dirty="0">
                <a:latin typeface="Arial Body"/>
              </a:rPr>
              <a:t>1. How to register in ARIBA upon receipt of ARIBA invitation email</a:t>
            </a:r>
          </a:p>
        </p:txBody>
      </p:sp>
      <p:pic>
        <p:nvPicPr>
          <p:cNvPr id="4" name="Content Placeholder 3">
            <a:extLst>
              <a:ext uri="{FF2B5EF4-FFF2-40B4-BE49-F238E27FC236}">
                <a16:creationId xmlns:a16="http://schemas.microsoft.com/office/drawing/2014/main" id="{97CCDD36-6EFE-BA3E-4C23-ECDDEF3E151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1623"/>
          <a:stretch>
            <a:fillRect/>
          </a:stretch>
        </p:blipFill>
        <p:spPr bwMode="auto">
          <a:xfrm>
            <a:off x="430492" y="645978"/>
            <a:ext cx="4111638" cy="1759627"/>
          </a:xfrm>
          <a:prstGeom prst="rect">
            <a:avLst/>
          </a:prstGeom>
          <a:noFill/>
          <a:ln w="12700">
            <a:solidFill>
              <a:srgbClr val="005293"/>
            </a:solidFill>
            <a:prstDash val="solid"/>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D30A551-A524-3635-F1EC-EEEB05A87112}"/>
              </a:ext>
            </a:extLst>
          </p:cNvPr>
          <p:cNvSpPr txBox="1"/>
          <p:nvPr/>
        </p:nvSpPr>
        <p:spPr>
          <a:xfrm>
            <a:off x="4637508" y="645979"/>
            <a:ext cx="5797304" cy="954107"/>
          </a:xfrm>
          <a:prstGeom prst="rect">
            <a:avLst/>
          </a:prstGeom>
          <a:noFill/>
          <a:ln w="12700">
            <a:solidFill>
              <a:srgbClr val="005293"/>
            </a:solidFill>
          </a:ln>
        </p:spPr>
        <p:txBody>
          <a:bodyPr wrap="square" rtlCol="0">
            <a:spAutoFit/>
          </a:bodyPr>
          <a:lstStyle/>
          <a:p>
            <a:r>
              <a:rPr lang="en-US" sz="1400" dirty="0">
                <a:latin typeface="+mn-lt"/>
              </a:rPr>
              <a:t>1. This is the email to which the invitation email was sent and cannot be altered at this stage. This will be the designated administrator for the account. However, the email address and thus the administrator can be altered once the ARIBA account is registered.</a:t>
            </a:r>
            <a:endParaRPr lang="en-GB" sz="1400" dirty="0">
              <a:latin typeface="+mn-lt"/>
            </a:endParaRPr>
          </a:p>
        </p:txBody>
      </p:sp>
      <p:sp>
        <p:nvSpPr>
          <p:cNvPr id="5" name="TextBox 4">
            <a:extLst>
              <a:ext uri="{FF2B5EF4-FFF2-40B4-BE49-F238E27FC236}">
                <a16:creationId xmlns:a16="http://schemas.microsoft.com/office/drawing/2014/main" id="{634AFCE0-B9BD-CCEC-D65D-AA5D4CAB16B5}"/>
              </a:ext>
            </a:extLst>
          </p:cNvPr>
          <p:cNvSpPr txBox="1"/>
          <p:nvPr/>
        </p:nvSpPr>
        <p:spPr>
          <a:xfrm>
            <a:off x="4637508" y="2518238"/>
            <a:ext cx="5793504" cy="307777"/>
          </a:xfrm>
          <a:prstGeom prst="rect">
            <a:avLst/>
          </a:prstGeom>
          <a:noFill/>
          <a:ln>
            <a:solidFill>
              <a:srgbClr val="4472C4"/>
            </a:solidFill>
          </a:ln>
        </p:spPr>
        <p:txBody>
          <a:bodyPr wrap="square" rtlCol="0">
            <a:spAutoFit/>
          </a:bodyPr>
          <a:lstStyle/>
          <a:p>
            <a:r>
              <a:rPr lang="en-US" sz="1400" dirty="0">
                <a:latin typeface="+mn-lt"/>
              </a:rPr>
              <a:t>2. You will receive a One-Time password to verify your email account.</a:t>
            </a:r>
            <a:endParaRPr lang="en-GB" sz="1400" dirty="0">
              <a:latin typeface="+mn-lt"/>
            </a:endParaRPr>
          </a:p>
        </p:txBody>
      </p:sp>
      <p:pic>
        <p:nvPicPr>
          <p:cNvPr id="6" name="Content Placeholder 3">
            <a:extLst>
              <a:ext uri="{FF2B5EF4-FFF2-40B4-BE49-F238E27FC236}">
                <a16:creationId xmlns:a16="http://schemas.microsoft.com/office/drawing/2014/main" id="{5682804D-3E19-080F-7866-E1DF56DFAB82}"/>
              </a:ext>
            </a:extLst>
          </p:cNvPr>
          <p:cNvPicPr>
            <a:picLocks noChangeAspect="1"/>
          </p:cNvPicPr>
          <p:nvPr/>
        </p:nvPicPr>
        <p:blipFill>
          <a:blip r:embed="rId3"/>
          <a:stretch>
            <a:fillRect/>
          </a:stretch>
        </p:blipFill>
        <p:spPr bwMode="auto">
          <a:xfrm>
            <a:off x="366820" y="4652768"/>
            <a:ext cx="4176431" cy="1709904"/>
          </a:xfrm>
          <a:prstGeom prst="rect">
            <a:avLst/>
          </a:prstGeom>
          <a:noFill/>
          <a:ln w="12700">
            <a:solidFill>
              <a:srgbClr val="005293"/>
            </a:solidFill>
            <a:prstDash val="solid"/>
          </a:ln>
          <a:extLst>
            <a:ext uri="{909E8E84-426E-40DD-AFC4-6F175D3DCCD1}">
              <a14:hiddenFill xmlns:a14="http://schemas.microsoft.com/office/drawing/2010/main">
                <a:solidFill>
                  <a:schemeClr val="accent1"/>
                </a:solidFill>
              </a14:hiddenFill>
            </a:ext>
          </a:extLst>
        </p:spPr>
      </p:pic>
      <p:pic>
        <p:nvPicPr>
          <p:cNvPr id="7" name="Content Placeholder 4">
            <a:extLst>
              <a:ext uri="{FF2B5EF4-FFF2-40B4-BE49-F238E27FC236}">
                <a16:creationId xmlns:a16="http://schemas.microsoft.com/office/drawing/2014/main" id="{6E9DFBA1-ECFD-3C0B-82DA-3D09B8C66CA4}"/>
              </a:ext>
            </a:extLst>
          </p:cNvPr>
          <p:cNvPicPr>
            <a:picLocks noChangeAspect="1"/>
          </p:cNvPicPr>
          <p:nvPr/>
        </p:nvPicPr>
        <p:blipFill>
          <a:blip r:embed="rId4"/>
          <a:stretch>
            <a:fillRect/>
          </a:stretch>
        </p:blipFill>
        <p:spPr bwMode="auto">
          <a:xfrm>
            <a:off x="379818" y="2518238"/>
            <a:ext cx="4176431" cy="2045306"/>
          </a:xfrm>
          <a:prstGeom prst="rect">
            <a:avLst/>
          </a:prstGeom>
          <a:noFill/>
          <a:ln w="12700">
            <a:solidFill>
              <a:srgbClr val="005293"/>
            </a:solidFill>
            <a:prstDash val="solid"/>
          </a:ln>
          <a:extLst>
            <a:ext uri="{909E8E84-426E-40DD-AFC4-6F175D3DCCD1}">
              <a14:hiddenFill xmlns:a14="http://schemas.microsoft.com/office/drawing/2010/main">
                <a:solidFill>
                  <a:schemeClr val="accent1"/>
                </a:solidFill>
              </a14:hiddenFill>
            </a:ext>
          </a:extLst>
        </p:spPr>
      </p:pic>
      <p:sp>
        <p:nvSpPr>
          <p:cNvPr id="10" name="TextBox 9">
            <a:extLst>
              <a:ext uri="{FF2B5EF4-FFF2-40B4-BE49-F238E27FC236}">
                <a16:creationId xmlns:a16="http://schemas.microsoft.com/office/drawing/2014/main" id="{2DDABC46-BF91-4CEE-CBE7-EA2B3C0F9D3A}"/>
              </a:ext>
            </a:extLst>
          </p:cNvPr>
          <p:cNvSpPr txBox="1"/>
          <p:nvPr/>
        </p:nvSpPr>
        <p:spPr>
          <a:xfrm>
            <a:off x="4645057" y="4652768"/>
            <a:ext cx="5793504" cy="307777"/>
          </a:xfrm>
          <a:prstGeom prst="rect">
            <a:avLst/>
          </a:prstGeom>
          <a:noFill/>
          <a:ln w="12700">
            <a:solidFill>
              <a:srgbClr val="4472C4"/>
            </a:solidFill>
            <a:prstDash val="solid"/>
          </a:ln>
        </p:spPr>
        <p:txBody>
          <a:bodyPr wrap="square" rtlCol="0">
            <a:spAutoFit/>
          </a:bodyPr>
          <a:lstStyle/>
          <a:p>
            <a:r>
              <a:rPr lang="en-US" sz="1400" dirty="0">
                <a:latin typeface="+mn-lt"/>
              </a:rPr>
              <a:t>3. Enter the one-time password</a:t>
            </a:r>
            <a:endParaRPr lang="en-GB" sz="1400" dirty="0">
              <a:latin typeface="+mn-lt"/>
            </a:endParaRPr>
          </a:p>
        </p:txBody>
      </p:sp>
      <p:cxnSp>
        <p:nvCxnSpPr>
          <p:cNvPr id="12" name="Straight Arrow Connector 11">
            <a:extLst>
              <a:ext uri="{FF2B5EF4-FFF2-40B4-BE49-F238E27FC236}">
                <a16:creationId xmlns:a16="http://schemas.microsoft.com/office/drawing/2014/main" id="{5323D6DF-D615-D69F-08FE-491CDCFD2F34}"/>
              </a:ext>
            </a:extLst>
          </p:cNvPr>
          <p:cNvCxnSpPr>
            <a:cxnSpLocks/>
          </p:cNvCxnSpPr>
          <p:nvPr/>
        </p:nvCxnSpPr>
        <p:spPr bwMode="auto">
          <a:xfrm flipH="1">
            <a:off x="1766269" y="1320668"/>
            <a:ext cx="2789980" cy="477053"/>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65302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70D7-5F13-0C62-52D9-D450B669FE02}"/>
              </a:ext>
            </a:extLst>
          </p:cNvPr>
          <p:cNvSpPr>
            <a:spLocks noGrp="1"/>
          </p:cNvSpPr>
          <p:nvPr>
            <p:ph type="title"/>
          </p:nvPr>
        </p:nvSpPr>
        <p:spPr>
          <a:xfrm>
            <a:off x="0" y="-212250"/>
            <a:ext cx="12192000" cy="914400"/>
          </a:xfrm>
          <a:ln w="12700">
            <a:noFill/>
            <a:prstDash val="solid"/>
          </a:ln>
        </p:spPr>
        <p:txBody>
          <a:bodyPr/>
          <a:lstStyle/>
          <a:p>
            <a:r>
              <a:rPr lang="en-US" sz="1800" dirty="0">
                <a:latin typeface="Arial Body"/>
              </a:rPr>
              <a:t>1. How to register in ARIBA upon receipt of ARIBA invitation email</a:t>
            </a:r>
          </a:p>
        </p:txBody>
      </p:sp>
      <p:pic>
        <p:nvPicPr>
          <p:cNvPr id="4" name="Content Placeholder 3">
            <a:extLst>
              <a:ext uri="{FF2B5EF4-FFF2-40B4-BE49-F238E27FC236}">
                <a16:creationId xmlns:a16="http://schemas.microsoft.com/office/drawing/2014/main" id="{C0DAF572-2B5A-D6B8-5452-9B36B2DA06F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5800" y="701675"/>
            <a:ext cx="5461559" cy="5607050"/>
          </a:xfrm>
          <a:prstGeom prst="rect">
            <a:avLst/>
          </a:prstGeom>
          <a:noFill/>
          <a:ln w="12700">
            <a:solidFill>
              <a:srgbClr val="005293"/>
            </a:solidFill>
            <a:prstDash val="solid"/>
          </a:ln>
        </p:spPr>
      </p:pic>
      <p:sp>
        <p:nvSpPr>
          <p:cNvPr id="5" name="TextBox 4">
            <a:extLst>
              <a:ext uri="{FF2B5EF4-FFF2-40B4-BE49-F238E27FC236}">
                <a16:creationId xmlns:a16="http://schemas.microsoft.com/office/drawing/2014/main" id="{96AD198C-4B14-E90E-BB05-CB141DE4C41B}"/>
              </a:ext>
            </a:extLst>
          </p:cNvPr>
          <p:cNvSpPr txBox="1"/>
          <p:nvPr/>
        </p:nvSpPr>
        <p:spPr>
          <a:xfrm>
            <a:off x="263352" y="1469840"/>
            <a:ext cx="3612740" cy="523220"/>
          </a:xfrm>
          <a:prstGeom prst="rect">
            <a:avLst/>
          </a:prstGeom>
          <a:noFill/>
          <a:ln w="12700">
            <a:noFill/>
            <a:prstDash val="solid"/>
          </a:ln>
        </p:spPr>
        <p:txBody>
          <a:bodyPr wrap="square" rtlCol="0">
            <a:spAutoFit/>
          </a:bodyPr>
          <a:lstStyle/>
          <a:p>
            <a:r>
              <a:rPr lang="en-US" sz="1400" i="1" dirty="0">
                <a:highlight>
                  <a:srgbClr val="FFFF00"/>
                </a:highlight>
                <a:latin typeface="Arial Body"/>
                <a:cs typeface="Segoe UI" panose="020B0502040204020203" pitchFamily="34" charset="0"/>
              </a:rPr>
              <a:t>Please complete the company information , only fields marked with a </a:t>
            </a:r>
            <a:r>
              <a:rPr lang="en-US" sz="1400" i="1" dirty="0">
                <a:solidFill>
                  <a:srgbClr val="FF0000"/>
                </a:solidFill>
                <a:highlight>
                  <a:srgbClr val="FFFF00"/>
                </a:highlight>
                <a:latin typeface="Arial Body"/>
                <a:cs typeface="Segoe UI" panose="020B0502040204020203" pitchFamily="34" charset="0"/>
              </a:rPr>
              <a:t>* </a:t>
            </a:r>
            <a:r>
              <a:rPr lang="en-US" sz="1400" i="1" dirty="0">
                <a:highlight>
                  <a:srgbClr val="FFFF00"/>
                </a:highlight>
                <a:latin typeface="Arial Body"/>
                <a:cs typeface="Segoe UI" panose="020B0502040204020203" pitchFamily="34" charset="0"/>
              </a:rPr>
              <a:t>are obligatory.</a:t>
            </a:r>
            <a:endParaRPr lang="en-GB" sz="1400" i="1" dirty="0">
              <a:highlight>
                <a:srgbClr val="FFFF00"/>
              </a:highlight>
              <a:latin typeface="Arial Body"/>
              <a:cs typeface="Segoe UI" panose="020B0502040204020203" pitchFamily="34" charset="0"/>
            </a:endParaRPr>
          </a:p>
        </p:txBody>
      </p:sp>
      <p:cxnSp>
        <p:nvCxnSpPr>
          <p:cNvPr id="7" name="Straight Arrow Connector 6">
            <a:extLst>
              <a:ext uri="{FF2B5EF4-FFF2-40B4-BE49-F238E27FC236}">
                <a16:creationId xmlns:a16="http://schemas.microsoft.com/office/drawing/2014/main" id="{CBB30CD4-7AB7-0311-ED3F-59165DB60A06}"/>
              </a:ext>
            </a:extLst>
          </p:cNvPr>
          <p:cNvCxnSpPr>
            <a:cxnSpLocks/>
          </p:cNvCxnSpPr>
          <p:nvPr/>
        </p:nvCxnSpPr>
        <p:spPr bwMode="auto">
          <a:xfrm>
            <a:off x="3331197" y="3681747"/>
            <a:ext cx="2116731" cy="1187413"/>
          </a:xfrm>
          <a:prstGeom prst="straightConnector1">
            <a:avLst/>
          </a:prstGeom>
          <a:ln w="25400" cap="flat" cmpd="sng" algn="ctr">
            <a:solidFill>
              <a:srgbClr val="ED7D3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B56803FE-9348-5E74-FC4A-01DC5CA6877B}"/>
              </a:ext>
            </a:extLst>
          </p:cNvPr>
          <p:cNvSpPr txBox="1"/>
          <p:nvPr/>
        </p:nvSpPr>
        <p:spPr>
          <a:xfrm>
            <a:off x="419708" y="2865203"/>
            <a:ext cx="3456384" cy="738664"/>
          </a:xfrm>
          <a:prstGeom prst="rect">
            <a:avLst/>
          </a:prstGeom>
          <a:noFill/>
          <a:ln w="12700">
            <a:solidFill>
              <a:srgbClr val="005293"/>
            </a:solidFill>
            <a:prstDash val="solid"/>
          </a:ln>
        </p:spPr>
        <p:txBody>
          <a:bodyPr wrap="square" rtlCol="0">
            <a:spAutoFit/>
          </a:bodyPr>
          <a:lstStyle/>
          <a:p>
            <a:r>
              <a:rPr lang="en-US" sz="1400" dirty="0">
                <a:latin typeface="Arial Body"/>
                <a:cs typeface="Segoe UI" panose="020B0502040204020203" pitchFamily="34" charset="0"/>
              </a:rPr>
              <a:t>Please tick the box “use my email as my username’’, unless you already have another ARIBA account ’’. </a:t>
            </a:r>
            <a:endParaRPr lang="en-GB" sz="1400" dirty="0">
              <a:latin typeface="Arial Body"/>
              <a:cs typeface="Segoe UI" panose="020B0502040204020203" pitchFamily="34" charset="0"/>
            </a:endParaRPr>
          </a:p>
        </p:txBody>
      </p:sp>
      <p:pic>
        <p:nvPicPr>
          <p:cNvPr id="10" name="Picture 9" descr="Vector drawing of exclamation mark in orange circle | Free SVG">
            <a:extLst>
              <a:ext uri="{FF2B5EF4-FFF2-40B4-BE49-F238E27FC236}">
                <a16:creationId xmlns:a16="http://schemas.microsoft.com/office/drawing/2014/main" id="{CAD4D465-E9D1-54BD-FC67-1D0693071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177" y="3665106"/>
            <a:ext cx="674407" cy="663994"/>
          </a:xfrm>
          <a:prstGeom prst="rect">
            <a:avLst/>
          </a:prstGeom>
          <a:ln w="12700">
            <a:noFill/>
            <a:prstDash val="solid"/>
          </a:ln>
        </p:spPr>
      </p:pic>
      <p:sp>
        <p:nvSpPr>
          <p:cNvPr id="11" name="TextBox 10">
            <a:extLst>
              <a:ext uri="{FF2B5EF4-FFF2-40B4-BE49-F238E27FC236}">
                <a16:creationId xmlns:a16="http://schemas.microsoft.com/office/drawing/2014/main" id="{DB4EEDA0-4A49-91C2-A69F-0D7F9599B27D}"/>
              </a:ext>
            </a:extLst>
          </p:cNvPr>
          <p:cNvSpPr txBox="1"/>
          <p:nvPr/>
        </p:nvSpPr>
        <p:spPr>
          <a:xfrm>
            <a:off x="419708" y="4371557"/>
            <a:ext cx="3456384" cy="1384995"/>
          </a:xfrm>
          <a:prstGeom prst="rect">
            <a:avLst/>
          </a:prstGeom>
          <a:noFill/>
          <a:ln w="12700">
            <a:solidFill>
              <a:srgbClr val="005293"/>
            </a:solidFill>
            <a:prstDash val="solid"/>
          </a:ln>
        </p:spPr>
        <p:txBody>
          <a:bodyPr wrap="square" rtlCol="0">
            <a:spAutoFit/>
          </a:bodyPr>
          <a:lstStyle/>
          <a:p>
            <a:r>
              <a:rPr lang="en-US" sz="1400" dirty="0">
                <a:latin typeface="Arial Body"/>
                <a:cs typeface="Segoe UI" panose="020B0502040204020203" pitchFamily="34" charset="0"/>
              </a:rPr>
              <a:t>Please note if you have an ARIBA account with another customer then you will need to create a unique username, simply add a numeric </a:t>
            </a:r>
            <a:r>
              <a:rPr lang="en-US" sz="1400" dirty="0">
                <a:latin typeface="Arial Body"/>
              </a:rPr>
              <a:t>i.e., </a:t>
            </a:r>
            <a:r>
              <a:rPr lang="en-US" sz="1400" dirty="0">
                <a:latin typeface="Arial Body"/>
                <a:hlinkClick r:id="rId4"/>
              </a:rPr>
              <a:t>john.smith@iter.org</a:t>
            </a:r>
            <a:r>
              <a:rPr lang="en-US" sz="1400" dirty="0">
                <a:latin typeface="Arial Body"/>
              </a:rPr>
              <a:t> </a:t>
            </a:r>
            <a:r>
              <a:rPr lang="en-US" sz="1400" dirty="0">
                <a:latin typeface="Arial Body"/>
                <a:cs typeface="Segoe UI" panose="020B0502040204020203" pitchFamily="34" charset="0"/>
              </a:rPr>
              <a:t>becomes</a:t>
            </a:r>
            <a:r>
              <a:rPr lang="en-US" sz="1400" dirty="0">
                <a:latin typeface="Arial Body"/>
              </a:rPr>
              <a:t> </a:t>
            </a:r>
            <a:r>
              <a:rPr lang="en-US" sz="1400" u="sng" dirty="0">
                <a:solidFill>
                  <a:srgbClr val="0078D7"/>
                </a:solidFill>
                <a:latin typeface="Arial Body"/>
              </a:rPr>
              <a:t>johnsmith1@iter.org</a:t>
            </a:r>
            <a:endParaRPr lang="en-GB" sz="1400" u="sng" dirty="0">
              <a:solidFill>
                <a:srgbClr val="0078D7"/>
              </a:solidFill>
              <a:latin typeface="Arial Body"/>
            </a:endParaRPr>
          </a:p>
        </p:txBody>
      </p:sp>
    </p:spTree>
    <p:extLst>
      <p:ext uri="{BB962C8B-B14F-4D97-AF65-F5344CB8AC3E}">
        <p14:creationId xmlns:p14="http://schemas.microsoft.com/office/powerpoint/2010/main" val="186193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3A2FB8-6B85-D582-43E7-D29C598D9ED3}"/>
              </a:ext>
            </a:extLst>
          </p:cNvPr>
          <p:cNvPicPr>
            <a:picLocks noChangeAspect="1"/>
          </p:cNvPicPr>
          <p:nvPr/>
        </p:nvPicPr>
        <p:blipFill>
          <a:blip r:embed="rId2"/>
          <a:stretch>
            <a:fillRect/>
          </a:stretch>
        </p:blipFill>
        <p:spPr>
          <a:xfrm>
            <a:off x="752474" y="1392337"/>
            <a:ext cx="3615334" cy="5046296"/>
          </a:xfrm>
          <a:prstGeom prst="rect">
            <a:avLst/>
          </a:prstGeom>
          <a:ln w="12700">
            <a:solidFill>
              <a:srgbClr val="005293"/>
            </a:solidFill>
            <a:prstDash val="solid"/>
          </a:ln>
        </p:spPr>
      </p:pic>
      <p:sp>
        <p:nvSpPr>
          <p:cNvPr id="6" name="TextBox 5">
            <a:extLst>
              <a:ext uri="{FF2B5EF4-FFF2-40B4-BE49-F238E27FC236}">
                <a16:creationId xmlns:a16="http://schemas.microsoft.com/office/drawing/2014/main" id="{F9AE8FE6-6C7B-171E-5018-ED2074327927}"/>
              </a:ext>
            </a:extLst>
          </p:cNvPr>
          <p:cNvSpPr txBox="1"/>
          <p:nvPr/>
        </p:nvSpPr>
        <p:spPr>
          <a:xfrm>
            <a:off x="263352" y="618200"/>
            <a:ext cx="5241166" cy="707886"/>
          </a:xfrm>
          <a:prstGeom prst="rect">
            <a:avLst/>
          </a:prstGeom>
          <a:noFill/>
          <a:ln w="12700">
            <a:solidFill>
              <a:srgbClr val="005293"/>
            </a:solidFill>
            <a:prstDash val="solid"/>
          </a:ln>
        </p:spPr>
        <p:txBody>
          <a:bodyPr wrap="square" rtlCol="0">
            <a:spAutoFit/>
          </a:bodyPr>
          <a:lstStyle/>
          <a:p>
            <a:r>
              <a:rPr lang="en-US" sz="1400" dirty="0">
                <a:latin typeface="Arial Body"/>
                <a:cs typeface="Segoe UI" panose="020B0502040204020203" pitchFamily="34" charset="0"/>
              </a:rPr>
              <a:t>A 1</a:t>
            </a:r>
            <a:r>
              <a:rPr lang="en-US" sz="1400" baseline="30000" dirty="0">
                <a:latin typeface="Arial Body"/>
                <a:cs typeface="Segoe UI" panose="020B0502040204020203" pitchFamily="34" charset="0"/>
              </a:rPr>
              <a:t>st</a:t>
            </a:r>
            <a:r>
              <a:rPr lang="en-US" sz="1400" dirty="0">
                <a:latin typeface="Arial Body"/>
                <a:cs typeface="Segoe UI" panose="020B0502040204020203" pitchFamily="34" charset="0"/>
              </a:rPr>
              <a:t>  email confirmation will be received confirmed the activation of the ARIBA account and details relating to it.</a:t>
            </a:r>
            <a:endParaRPr lang="en-GB" sz="1400" dirty="0">
              <a:latin typeface="Arial Body"/>
              <a:cs typeface="Segoe UI" panose="020B0502040204020203" pitchFamily="34" charset="0"/>
            </a:endParaRPr>
          </a:p>
          <a:p>
            <a:endParaRPr lang="en-GB" sz="1200" dirty="0">
              <a:latin typeface="+mn-lt"/>
            </a:endParaRPr>
          </a:p>
        </p:txBody>
      </p:sp>
      <p:sp>
        <p:nvSpPr>
          <p:cNvPr id="5" name="Title 4">
            <a:extLst>
              <a:ext uri="{FF2B5EF4-FFF2-40B4-BE49-F238E27FC236}">
                <a16:creationId xmlns:a16="http://schemas.microsoft.com/office/drawing/2014/main" id="{DB9588CF-B804-CAE2-1DD0-1E8A900A1207}"/>
              </a:ext>
            </a:extLst>
          </p:cNvPr>
          <p:cNvSpPr>
            <a:spLocks noGrp="1"/>
          </p:cNvSpPr>
          <p:nvPr>
            <p:ph type="title"/>
          </p:nvPr>
        </p:nvSpPr>
        <p:spPr>
          <a:xfrm>
            <a:off x="752474" y="-59925"/>
            <a:ext cx="10224652" cy="707886"/>
          </a:xfrm>
        </p:spPr>
        <p:txBody>
          <a:bodyPr/>
          <a:lstStyle/>
          <a:p>
            <a:r>
              <a:rPr lang="en-US" sz="1800" dirty="0">
                <a:latin typeface="Arial Body"/>
              </a:rPr>
              <a:t>1. How to register in ARIBA upon receipt of ARIBA invitation email</a:t>
            </a:r>
            <a:endParaRPr lang="en-GB" sz="1800" dirty="0">
              <a:latin typeface="Arial Body"/>
            </a:endParaRPr>
          </a:p>
        </p:txBody>
      </p:sp>
      <p:pic>
        <p:nvPicPr>
          <p:cNvPr id="8" name="Picture 7">
            <a:extLst>
              <a:ext uri="{FF2B5EF4-FFF2-40B4-BE49-F238E27FC236}">
                <a16:creationId xmlns:a16="http://schemas.microsoft.com/office/drawing/2014/main" id="{F425375F-375D-6906-73D9-491BAE6C2379}"/>
              </a:ext>
            </a:extLst>
          </p:cNvPr>
          <p:cNvPicPr>
            <a:picLocks noChangeAspect="1"/>
          </p:cNvPicPr>
          <p:nvPr/>
        </p:nvPicPr>
        <p:blipFill>
          <a:blip r:embed="rId3"/>
          <a:stretch>
            <a:fillRect/>
          </a:stretch>
        </p:blipFill>
        <p:spPr>
          <a:xfrm>
            <a:off x="6537220" y="1409908"/>
            <a:ext cx="4119425" cy="5046296"/>
          </a:xfrm>
          <a:prstGeom prst="rect">
            <a:avLst/>
          </a:prstGeom>
          <a:ln>
            <a:solidFill>
              <a:srgbClr val="005293"/>
            </a:solidFill>
          </a:ln>
        </p:spPr>
      </p:pic>
      <p:sp>
        <p:nvSpPr>
          <p:cNvPr id="9" name="TextBox 8">
            <a:extLst>
              <a:ext uri="{FF2B5EF4-FFF2-40B4-BE49-F238E27FC236}">
                <a16:creationId xmlns:a16="http://schemas.microsoft.com/office/drawing/2014/main" id="{C434C36B-659A-88D6-C1DB-CFCFFC30D07A}"/>
              </a:ext>
            </a:extLst>
          </p:cNvPr>
          <p:cNvSpPr txBox="1"/>
          <p:nvPr/>
        </p:nvSpPr>
        <p:spPr>
          <a:xfrm>
            <a:off x="5976350" y="618200"/>
            <a:ext cx="5241166" cy="707886"/>
          </a:xfrm>
          <a:prstGeom prst="rect">
            <a:avLst/>
          </a:prstGeom>
          <a:noFill/>
          <a:ln>
            <a:solidFill>
              <a:srgbClr val="005293"/>
            </a:solidFill>
          </a:ln>
        </p:spPr>
        <p:txBody>
          <a:bodyPr wrap="square" rtlCol="0">
            <a:spAutoFit/>
          </a:bodyPr>
          <a:lstStyle/>
          <a:p>
            <a:r>
              <a:rPr lang="en-US" sz="1400" dirty="0">
                <a:latin typeface="+mn-lt"/>
              </a:rPr>
              <a:t>A 2</a:t>
            </a:r>
            <a:r>
              <a:rPr lang="en-US" sz="1400" baseline="30000" dirty="0">
                <a:latin typeface="+mn-lt"/>
              </a:rPr>
              <a:t>nd</a:t>
            </a:r>
            <a:r>
              <a:rPr lang="en-US" sz="1400" dirty="0">
                <a:latin typeface="+mn-lt"/>
              </a:rPr>
              <a:t> email will be received including a hyperlink to sign in to your ARIBA account</a:t>
            </a:r>
            <a:endParaRPr lang="en-GB" sz="1400" dirty="0">
              <a:latin typeface="+mn-lt"/>
            </a:endParaRPr>
          </a:p>
        </p:txBody>
      </p:sp>
      <p:sp>
        <p:nvSpPr>
          <p:cNvPr id="10" name="Rectangle 9">
            <a:extLst>
              <a:ext uri="{FF2B5EF4-FFF2-40B4-BE49-F238E27FC236}">
                <a16:creationId xmlns:a16="http://schemas.microsoft.com/office/drawing/2014/main" id="{9004EADC-16B0-E496-A27E-61555344AEC9}"/>
              </a:ext>
            </a:extLst>
          </p:cNvPr>
          <p:cNvSpPr/>
          <p:nvPr/>
        </p:nvSpPr>
        <p:spPr bwMode="auto">
          <a:xfrm>
            <a:off x="178898" y="5589240"/>
            <a:ext cx="5241166" cy="707886"/>
          </a:xfrm>
          <a:prstGeom prst="rect">
            <a:avLst/>
          </a:prstGeom>
          <a:noFill/>
          <a:ln w="12700">
            <a:noFill/>
            <a:prstDash val="solid"/>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entury Gothic" pitchFamily="34" charset="0"/>
            </a:endParaRPr>
          </a:p>
        </p:txBody>
      </p:sp>
      <p:sp>
        <p:nvSpPr>
          <p:cNvPr id="11" name="TextBox 10">
            <a:extLst>
              <a:ext uri="{FF2B5EF4-FFF2-40B4-BE49-F238E27FC236}">
                <a16:creationId xmlns:a16="http://schemas.microsoft.com/office/drawing/2014/main" id="{6DE0C118-BCC1-93CB-545E-601101C77079}"/>
              </a:ext>
            </a:extLst>
          </p:cNvPr>
          <p:cNvSpPr txBox="1"/>
          <p:nvPr/>
        </p:nvSpPr>
        <p:spPr>
          <a:xfrm>
            <a:off x="10128448" y="3933056"/>
            <a:ext cx="1851896" cy="400110"/>
          </a:xfrm>
          <a:prstGeom prst="rect">
            <a:avLst/>
          </a:prstGeom>
          <a:noFill/>
          <a:ln w="12700">
            <a:solidFill>
              <a:srgbClr val="005293"/>
            </a:solidFill>
            <a:prstDash val="solid"/>
          </a:ln>
        </p:spPr>
        <p:txBody>
          <a:bodyPr wrap="square" rtlCol="0">
            <a:spAutoFit/>
          </a:bodyPr>
          <a:lstStyle/>
          <a:p>
            <a:r>
              <a:rPr lang="en-US" sz="1000" dirty="0">
                <a:latin typeface="Arial Body"/>
                <a:cs typeface="Segoe UI" panose="020B0502040204020203" pitchFamily="34" charset="0"/>
              </a:rPr>
              <a:t>Sign in to ARIBA using the hyperlink</a:t>
            </a:r>
            <a:endParaRPr lang="en-GB" sz="1000" dirty="0">
              <a:latin typeface="Arial Body"/>
              <a:cs typeface="Segoe UI" panose="020B0502040204020203" pitchFamily="34" charset="0"/>
            </a:endParaRPr>
          </a:p>
        </p:txBody>
      </p:sp>
      <p:cxnSp>
        <p:nvCxnSpPr>
          <p:cNvPr id="13" name="Straight Arrow Connector 12">
            <a:extLst>
              <a:ext uri="{FF2B5EF4-FFF2-40B4-BE49-F238E27FC236}">
                <a16:creationId xmlns:a16="http://schemas.microsoft.com/office/drawing/2014/main" id="{BED30B39-2C43-90A7-C3F7-F84152E1B204}"/>
              </a:ext>
            </a:extLst>
          </p:cNvPr>
          <p:cNvCxnSpPr>
            <a:cxnSpLocks/>
          </p:cNvCxnSpPr>
          <p:nvPr/>
        </p:nvCxnSpPr>
        <p:spPr bwMode="auto">
          <a:xfrm flipH="1">
            <a:off x="6873119" y="4149080"/>
            <a:ext cx="3183321" cy="1008112"/>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2954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E29F-AC2B-94DE-B01E-D52A993799D1}"/>
              </a:ext>
            </a:extLst>
          </p:cNvPr>
          <p:cNvSpPr>
            <a:spLocks noGrp="1"/>
          </p:cNvSpPr>
          <p:nvPr>
            <p:ph type="title"/>
          </p:nvPr>
        </p:nvSpPr>
        <p:spPr>
          <a:xfrm>
            <a:off x="0" y="-212250"/>
            <a:ext cx="12192000" cy="914400"/>
          </a:xfrm>
          <a:ln w="12700">
            <a:noFill/>
            <a:prstDash val="solid"/>
          </a:ln>
        </p:spPr>
        <p:txBody>
          <a:bodyPr/>
          <a:lstStyle/>
          <a:p>
            <a:r>
              <a:rPr lang="en-US" sz="1800" dirty="0">
                <a:latin typeface="Arial Body"/>
              </a:rPr>
              <a:t>1. How to register in ARIBA upon receipt of ARIBA invitation email</a:t>
            </a:r>
          </a:p>
        </p:txBody>
      </p:sp>
      <p:pic>
        <p:nvPicPr>
          <p:cNvPr id="4" name="Picture 3">
            <a:extLst>
              <a:ext uri="{FF2B5EF4-FFF2-40B4-BE49-F238E27FC236}">
                <a16:creationId xmlns:a16="http://schemas.microsoft.com/office/drawing/2014/main" id="{53177D0D-7BD0-4DC2-1E26-1AA4A524C6BB}"/>
              </a:ext>
            </a:extLst>
          </p:cNvPr>
          <p:cNvPicPr>
            <a:picLocks noChangeAspect="1"/>
          </p:cNvPicPr>
          <p:nvPr/>
        </p:nvPicPr>
        <p:blipFill>
          <a:blip r:embed="rId2"/>
          <a:stretch>
            <a:fillRect/>
          </a:stretch>
        </p:blipFill>
        <p:spPr>
          <a:xfrm>
            <a:off x="334852" y="1414740"/>
            <a:ext cx="6840220" cy="3870960"/>
          </a:xfrm>
          <a:prstGeom prst="rect">
            <a:avLst/>
          </a:prstGeom>
          <a:noFill/>
          <a:ln w="12700">
            <a:solidFill>
              <a:srgbClr val="005293"/>
            </a:solidFill>
            <a:prstDash val="solid"/>
          </a:ln>
        </p:spPr>
      </p:pic>
      <p:sp>
        <p:nvSpPr>
          <p:cNvPr id="8" name="TextBox 7">
            <a:extLst>
              <a:ext uri="{FF2B5EF4-FFF2-40B4-BE49-F238E27FC236}">
                <a16:creationId xmlns:a16="http://schemas.microsoft.com/office/drawing/2014/main" id="{5A5199A8-535E-0A1B-0561-F51767164CD7}"/>
              </a:ext>
            </a:extLst>
          </p:cNvPr>
          <p:cNvSpPr txBox="1"/>
          <p:nvPr/>
        </p:nvSpPr>
        <p:spPr>
          <a:xfrm>
            <a:off x="335360" y="5853103"/>
            <a:ext cx="6839712" cy="307777"/>
          </a:xfrm>
          <a:prstGeom prst="rect">
            <a:avLst/>
          </a:prstGeom>
          <a:noFill/>
          <a:ln w="12700">
            <a:solidFill>
              <a:srgbClr val="005293"/>
            </a:solidFill>
            <a:prstDash val="solid"/>
          </a:ln>
        </p:spPr>
        <p:txBody>
          <a:bodyPr wrap="square">
            <a:spAutoFit/>
          </a:bodyPr>
          <a:lstStyle/>
          <a:p>
            <a:r>
              <a:rPr lang="en-GB" sz="1400" dirty="0">
                <a:latin typeface="Arial Body"/>
                <a:hlinkClick r:id="rId3"/>
              </a:rPr>
              <a:t>United Nations Standard Products and Services Code (UNSPSC)</a:t>
            </a:r>
            <a:endParaRPr lang="en-GB" sz="1400" dirty="0">
              <a:latin typeface="Arial Body"/>
            </a:endParaRPr>
          </a:p>
        </p:txBody>
      </p:sp>
      <p:sp>
        <p:nvSpPr>
          <p:cNvPr id="9" name="TextBox 8">
            <a:extLst>
              <a:ext uri="{FF2B5EF4-FFF2-40B4-BE49-F238E27FC236}">
                <a16:creationId xmlns:a16="http://schemas.microsoft.com/office/drawing/2014/main" id="{6D859773-BCCE-0889-F5F1-7D165000B83B}"/>
              </a:ext>
            </a:extLst>
          </p:cNvPr>
          <p:cNvSpPr txBox="1"/>
          <p:nvPr/>
        </p:nvSpPr>
        <p:spPr>
          <a:xfrm>
            <a:off x="335360" y="5480100"/>
            <a:ext cx="7416824" cy="307777"/>
          </a:xfrm>
          <a:prstGeom prst="rect">
            <a:avLst/>
          </a:prstGeom>
          <a:noFill/>
          <a:ln w="12700">
            <a:noFill/>
            <a:prstDash val="solid"/>
          </a:ln>
        </p:spPr>
        <p:txBody>
          <a:bodyPr wrap="square" rtlCol="0">
            <a:spAutoFit/>
          </a:bodyPr>
          <a:lstStyle/>
          <a:p>
            <a:r>
              <a:rPr lang="en-US" sz="1400" dirty="0">
                <a:latin typeface="+mn-lt"/>
              </a:rPr>
              <a:t>To look up the available codes you may use the link below:- </a:t>
            </a:r>
            <a:endParaRPr lang="en-GB" sz="1400" dirty="0">
              <a:latin typeface="+mn-lt"/>
            </a:endParaRPr>
          </a:p>
        </p:txBody>
      </p:sp>
      <p:sp>
        <p:nvSpPr>
          <p:cNvPr id="10" name="TextBox 9">
            <a:extLst>
              <a:ext uri="{FF2B5EF4-FFF2-40B4-BE49-F238E27FC236}">
                <a16:creationId xmlns:a16="http://schemas.microsoft.com/office/drawing/2014/main" id="{7C87161C-8DB3-094C-5EA1-A8D18864FBB6}"/>
              </a:ext>
            </a:extLst>
          </p:cNvPr>
          <p:cNvSpPr txBox="1"/>
          <p:nvPr/>
        </p:nvSpPr>
        <p:spPr>
          <a:xfrm>
            <a:off x="334852" y="697120"/>
            <a:ext cx="10729700" cy="307777"/>
          </a:xfrm>
          <a:prstGeom prst="rect">
            <a:avLst/>
          </a:prstGeom>
          <a:noFill/>
          <a:ln w="12700">
            <a:noFill/>
            <a:prstDash val="solid"/>
          </a:ln>
        </p:spPr>
        <p:txBody>
          <a:bodyPr wrap="square" rtlCol="0">
            <a:spAutoFit/>
          </a:bodyPr>
          <a:lstStyle/>
          <a:p>
            <a:r>
              <a:rPr lang="en-US" sz="1400" dirty="0">
                <a:latin typeface="+mn-lt"/>
              </a:rPr>
              <a:t>You will be then requested to update your company information with, product/service categories &amp; ship to service locations.</a:t>
            </a:r>
            <a:endParaRPr lang="en-GB" sz="1400" dirty="0">
              <a:latin typeface="+mn-lt"/>
            </a:endParaRPr>
          </a:p>
        </p:txBody>
      </p:sp>
    </p:spTree>
    <p:extLst>
      <p:ext uri="{BB962C8B-B14F-4D97-AF65-F5344CB8AC3E}">
        <p14:creationId xmlns:p14="http://schemas.microsoft.com/office/powerpoint/2010/main" val="3359691375"/>
      </p:ext>
    </p:extLst>
  </p:cSld>
  <p:clrMapOvr>
    <a:masterClrMapping/>
  </p:clrMapOvr>
</p:sld>
</file>

<file path=ppt/theme/theme1.xml><?xml version="1.0" encoding="utf-8"?>
<a:theme xmlns:a="http://schemas.openxmlformats.org/drawingml/2006/main" name="ITER_Scientific_and_General_Presentation_4/3_2EPDGM_v1_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TER_PP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T template.potx" id="{BE62BAEB-7A54-45B4-BCD6-84A586C833EB}" vid="{9DA6A78A-0D8D-41EA-92D8-ECAE3329D1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4DC4A04-D151-4331-AA30-D0020411E573}">
  <we:reference id="wa200007130" version="1.0.0.1" store="en-US" storeType="OMEX"/>
  <we:alternateReferences>
    <we:reference id="wa200007130" version="1.0.0.1" store="wa2000071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79CAD5B9C8F8418149F07353B4295F" ma:contentTypeVersion="4" ma:contentTypeDescription="Create a new document." ma:contentTypeScope="" ma:versionID="79a5a5d44fae67e500338ce5f763c7e9">
  <xsd:schema xmlns:xsd="http://www.w3.org/2001/XMLSchema" xmlns:xs="http://www.w3.org/2001/XMLSchema" xmlns:p="http://schemas.microsoft.com/office/2006/metadata/properties" xmlns:ns2="6796674c-b4c6-46f6-9f74-51b17aa5faab" targetNamespace="http://schemas.microsoft.com/office/2006/metadata/properties" ma:root="true" ma:fieldsID="7a2ae3ab108e097759799d4f58c773ea" ns2:_="">
    <xsd:import namespace="6796674c-b4c6-46f6-9f74-51b17aa5faa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674c-b4c6-46f6-9f74-51b17aa5f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7A2308-DAD2-4AC0-BC39-BBEF5A382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674c-b4c6-46f6-9f74-51b17aa5f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A570A3-F3EA-44EE-B6BD-85F8E4740AB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6796674c-b4c6-46f6-9f74-51b17aa5faab"/>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5940A88-7586-45EF-B8FB-3888E5D90B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IT template</Template>
  <TotalTime>31350</TotalTime>
  <Words>1436</Words>
  <Application>Microsoft Office PowerPoint</Application>
  <PresentationFormat>Widescreen</PresentationFormat>
  <Paragraphs>147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Body</vt:lpstr>
      <vt:lpstr>Arial Body </vt:lpstr>
      <vt:lpstr>Century Gothic</vt:lpstr>
      <vt:lpstr>SAP-72-Regular</vt:lpstr>
      <vt:lpstr>Segoe UI</vt:lpstr>
      <vt:lpstr>Wingdings</vt:lpstr>
      <vt:lpstr>ITER_Scientific_and_General_Presentation_4/3_2EPDGM_v1_7</vt:lpstr>
      <vt:lpstr>ITER Organization - ARIBA IPROC Supplier Registration Guidelines</vt:lpstr>
      <vt:lpstr>ITER Organization - ARIBA IPROC Supplier Registration Guidelines</vt:lpstr>
      <vt:lpstr>PowerPoint Presentation</vt:lpstr>
      <vt:lpstr> 1. How to register in ARIBA upon receipt of ARIBA invitation email </vt:lpstr>
      <vt:lpstr>PowerPoint Presentation</vt:lpstr>
      <vt:lpstr>1. How to register in ARIBA upon receipt of ARIBA invitation email</vt:lpstr>
      <vt:lpstr>1. How to register in ARIBA upon receipt of ARIBA invitation email</vt:lpstr>
      <vt:lpstr>1. How to register in ARIBA upon receipt of ARIBA invitation email</vt:lpstr>
      <vt:lpstr>1. How to register in ARIBA upon receipt of ARIBA invitation email</vt:lpstr>
      <vt:lpstr>1. How to register in ARIBA upon receipt of ARIBA invitation email</vt:lpstr>
      <vt:lpstr>1. How to register in ARIBA upon receipt of ARIBA invitation email</vt:lpstr>
      <vt:lpstr>1. How to register in ARIBA upon receipt of ARIBA invitation email</vt:lpstr>
      <vt:lpstr>2. How to complete the ITER Supplier Registration Questionnaire   </vt:lpstr>
      <vt:lpstr>2. How to complete the ITER Supplier Registration Questionnaire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How to find out about forthcoming tenders? </vt:lpstr>
      <vt:lpstr>PowerPoint Presentation</vt:lpstr>
      <vt:lpstr>PowerPoint Presentation</vt:lpstr>
    </vt:vector>
  </TitlesOfParts>
  <Company>ITER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ITGB – DIGICORP Update</dc:title>
  <dc:creator>Romain Bourgue</dc:creator>
  <cp:lastModifiedBy>Walkingshaw Sian EXT</cp:lastModifiedBy>
  <cp:revision>260</cp:revision>
  <cp:lastPrinted>2021-10-19T15:55:42Z</cp:lastPrinted>
  <dcterms:created xsi:type="dcterms:W3CDTF">2020-09-18T08:34:14Z</dcterms:created>
  <dcterms:modified xsi:type="dcterms:W3CDTF">2026-04-22T13:28:46Z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0x0101004F79CAD5B9C8F8418149F07353B4295F</vt:lpwstr>
  </property>
  <property fmtid="{D5CDD505-2E9C-101B-9397-08002B2CF9AE}" pid="3" name="_dlc_DocIdItemGuid">
    <vt:lpwstr>190cc20a-dbcf-4346-b49e-21ecc94a09f9</vt:lpwstr>
  </property>
</Properties>
</file>